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58" r:id="rId4"/>
    <p:sldId id="263" r:id="rId5"/>
    <p:sldId id="274" r:id="rId6"/>
    <p:sldId id="267" r:id="rId7"/>
    <p:sldId id="265" r:id="rId8"/>
    <p:sldId id="275" r:id="rId9"/>
    <p:sldId id="266" r:id="rId10"/>
    <p:sldId id="268" r:id="rId11"/>
    <p:sldId id="270" r:id="rId12"/>
    <p:sldId id="271" r:id="rId13"/>
    <p:sldId id="261" r:id="rId14"/>
    <p:sldId id="262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1E9"/>
    <a:srgbClr val="B5057B"/>
    <a:srgbClr val="FF3730"/>
    <a:srgbClr val="FEF6F0"/>
    <a:srgbClr val="EDE2F6"/>
    <a:srgbClr val="00B8B4"/>
    <a:srgbClr val="7C00A8"/>
    <a:srgbClr val="9900CC"/>
    <a:srgbClr val="FCEBE0"/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7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59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2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2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54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6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5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22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57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34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36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0662A-55B5-4DE7-8E5A-EF07D4ACDAB5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A6966-6ED2-46CC-9964-B0BD52CC03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203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49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36892" y="437126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None/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Baskerville Old Face" panose="02020602080505020303" pitchFamily="18" charset="0"/>
              </a:rPr>
              <a:t>Development  Methodology</a:t>
            </a:r>
            <a:endParaRPr lang="ru-RU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4418551" y="3067422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4347274" y="3017335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4014135" y="2918711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4205284" y="3057182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190134" y="3192517"/>
            <a:ext cx="2233807" cy="33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System Design</a:t>
            </a:r>
            <a:r>
              <a:rPr lang="en-US" sz="1500" dirty="0" smtClean="0">
                <a:solidFill>
                  <a:schemeClr val="bg1"/>
                </a:solidFill>
                <a:latin typeface="Bell MT" panose="02020503060305020303" pitchFamily="18" charset="0"/>
              </a:rPr>
              <a:t>: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54290" y="3128509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53" name="Freeform 52"/>
          <p:cNvSpPr>
            <a:spLocks/>
          </p:cNvSpPr>
          <p:nvPr/>
        </p:nvSpPr>
        <p:spPr bwMode="auto">
          <a:xfrm>
            <a:off x="1287745" y="1436202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4" name="Freeform 53"/>
          <p:cNvSpPr>
            <a:spLocks/>
          </p:cNvSpPr>
          <p:nvPr/>
        </p:nvSpPr>
        <p:spPr bwMode="auto">
          <a:xfrm>
            <a:off x="1216468" y="1450123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" name="Freeform 54"/>
          <p:cNvSpPr>
            <a:spLocks/>
          </p:cNvSpPr>
          <p:nvPr/>
        </p:nvSpPr>
        <p:spPr bwMode="auto">
          <a:xfrm>
            <a:off x="883329" y="1287491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6" name="Freeform 55"/>
          <p:cNvSpPr>
            <a:spLocks/>
          </p:cNvSpPr>
          <p:nvPr/>
        </p:nvSpPr>
        <p:spPr bwMode="auto">
          <a:xfrm>
            <a:off x="1074478" y="1425962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1871031" y="1478009"/>
            <a:ext cx="22338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500" dirty="0" smtClean="0">
                <a:solidFill>
                  <a:schemeClr val="bg1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Requirements </a:t>
            </a:r>
          </a:p>
          <a:p>
            <a:pPr lvl="0" algn="ctr"/>
            <a:r>
              <a:rPr lang="en-US" sz="1500" dirty="0" smtClean="0">
                <a:solidFill>
                  <a:schemeClr val="bg1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Gathering and Analysis:</a:t>
            </a:r>
          </a:p>
          <a:p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323484" y="1561297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1233391" y="2232867"/>
            <a:ext cx="6096000" cy="547779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 stakeholders.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Gather and analyze requirements.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166732" y="3885229"/>
            <a:ext cx="3816686" cy="5477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architecture, database, UI/UX, </a:t>
            </a:r>
          </a:p>
          <a:p>
            <a:pPr marR="0" lvl="1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tabLst>
                <a:tab pos="914400" algn="l"/>
              </a:tabLst>
            </a:pPr>
            <a:r>
              <a:rPr lang="en-US" sz="1400" dirty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security.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3" name="Freeform 62"/>
          <p:cNvSpPr>
            <a:spLocks/>
          </p:cNvSpPr>
          <p:nvPr/>
        </p:nvSpPr>
        <p:spPr bwMode="auto">
          <a:xfrm>
            <a:off x="7575461" y="4595015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4" name="Freeform 63"/>
          <p:cNvSpPr>
            <a:spLocks/>
          </p:cNvSpPr>
          <p:nvPr/>
        </p:nvSpPr>
        <p:spPr bwMode="auto">
          <a:xfrm>
            <a:off x="7504184" y="4608936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7171045" y="4446304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7362194" y="4584775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347044" y="4720110"/>
            <a:ext cx="2233807" cy="33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Implementation</a:t>
            </a:r>
            <a:r>
              <a:rPr lang="en-US" sz="1500" dirty="0" smtClean="0">
                <a:solidFill>
                  <a:schemeClr val="bg1"/>
                </a:solidFill>
                <a:latin typeface="Bell MT" panose="02020503060305020303" pitchFamily="18" charset="0"/>
              </a:rPr>
              <a:t>:</a:t>
            </a:r>
            <a:endParaRPr lang="en-US" sz="15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611200" y="4720110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7504184" y="5378249"/>
            <a:ext cx="4054920" cy="1008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 technologies.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Develop core features.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Integrate components.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 security measures.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6" y="3885229"/>
            <a:ext cx="1275744" cy="272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557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53" grpId="0" animBg="1"/>
      <p:bldP spid="54" grpId="0" animBg="1"/>
      <p:bldP spid="55" grpId="0" animBg="1"/>
      <p:bldP spid="56" grpId="0" animBg="1"/>
      <p:bldP spid="57" grpId="0"/>
      <p:bldP spid="58" grpId="0"/>
      <p:bldP spid="61" grpId="0"/>
      <p:bldP spid="62" grpId="0"/>
      <p:bldP spid="63" grpId="0" animBg="1"/>
      <p:bldP spid="64" grpId="0" animBg="1"/>
      <p:bldP spid="65" grpId="0" animBg="1"/>
      <p:bldP spid="66" grpId="0" animBg="1"/>
      <p:bldP spid="67" grpId="0"/>
      <p:bldP spid="68" grpId="0"/>
      <p:bldP spid="6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269826" y="417875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None/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Baskerville Old Face" panose="02020602080505020303" pitchFamily="18" charset="0"/>
              </a:rPr>
              <a:t>Development  Methodology</a:t>
            </a:r>
            <a:endParaRPr lang="ru-RU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" name="Freeform 28"/>
          <p:cNvSpPr>
            <a:spLocks/>
          </p:cNvSpPr>
          <p:nvPr/>
        </p:nvSpPr>
        <p:spPr bwMode="auto">
          <a:xfrm>
            <a:off x="6911317" y="1743464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>
            <a:off x="6840040" y="1757385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30"/>
          <p:cNvSpPr>
            <a:spLocks/>
          </p:cNvSpPr>
          <p:nvPr/>
        </p:nvSpPr>
        <p:spPr bwMode="auto">
          <a:xfrm>
            <a:off x="6506901" y="1594753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31"/>
          <p:cNvSpPr>
            <a:spLocks/>
          </p:cNvSpPr>
          <p:nvPr/>
        </p:nvSpPr>
        <p:spPr bwMode="auto">
          <a:xfrm>
            <a:off x="6698050" y="1733224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830531" y="1858859"/>
            <a:ext cx="2233807" cy="33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Deployment</a:t>
            </a:r>
            <a:r>
              <a:rPr lang="en-US" sz="1500" dirty="0" smtClean="0">
                <a:solidFill>
                  <a:schemeClr val="bg1"/>
                </a:solidFill>
                <a:latin typeface="Bell MT" panose="02020503060305020303" pitchFamily="18" charset="0"/>
              </a:rPr>
              <a:t>:</a:t>
            </a:r>
            <a:endParaRPr lang="en-US" sz="1500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947056" y="1868559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5" name="Freeform 34"/>
          <p:cNvSpPr>
            <a:spLocks/>
          </p:cNvSpPr>
          <p:nvPr/>
        </p:nvSpPr>
        <p:spPr bwMode="auto">
          <a:xfrm>
            <a:off x="6911317" y="4359099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Freeform 35"/>
          <p:cNvSpPr>
            <a:spLocks/>
          </p:cNvSpPr>
          <p:nvPr/>
        </p:nvSpPr>
        <p:spPr bwMode="auto">
          <a:xfrm>
            <a:off x="6840040" y="4373020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Freeform 36"/>
          <p:cNvSpPr>
            <a:spLocks/>
          </p:cNvSpPr>
          <p:nvPr/>
        </p:nvSpPr>
        <p:spPr bwMode="auto">
          <a:xfrm>
            <a:off x="6506901" y="4210388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Freeform 37"/>
          <p:cNvSpPr>
            <a:spLocks/>
          </p:cNvSpPr>
          <p:nvPr/>
        </p:nvSpPr>
        <p:spPr bwMode="auto">
          <a:xfrm>
            <a:off x="6698050" y="4348859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587136" y="4456851"/>
            <a:ext cx="2233807" cy="33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Iterative Improvement</a:t>
            </a:r>
            <a:r>
              <a:rPr lang="en-US" sz="1500" dirty="0" smtClean="0">
                <a:solidFill>
                  <a:schemeClr val="bg1"/>
                </a:solidFill>
                <a:latin typeface="Bell MT" panose="02020503060305020303" pitchFamily="18" charset="0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947056" y="4484194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1" name="Freeform 40"/>
          <p:cNvSpPr>
            <a:spLocks/>
          </p:cNvSpPr>
          <p:nvPr/>
        </p:nvSpPr>
        <p:spPr bwMode="auto">
          <a:xfrm>
            <a:off x="1607518" y="1747284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>
            <a:off x="1536241" y="1761205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42"/>
          <p:cNvSpPr>
            <a:spLocks/>
          </p:cNvSpPr>
          <p:nvPr/>
        </p:nvSpPr>
        <p:spPr bwMode="auto">
          <a:xfrm>
            <a:off x="1203102" y="1598573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4" name="Freeform 43"/>
          <p:cNvSpPr>
            <a:spLocks/>
          </p:cNvSpPr>
          <p:nvPr/>
        </p:nvSpPr>
        <p:spPr bwMode="auto">
          <a:xfrm>
            <a:off x="1394251" y="1737044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505932" y="1853476"/>
            <a:ext cx="2233807" cy="57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Testing</a:t>
            </a:r>
            <a:r>
              <a:rPr lang="en-US" sz="1500" dirty="0" smtClean="0">
                <a:solidFill>
                  <a:schemeClr val="bg1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sz="1500" dirty="0"/>
          </a:p>
        </p:txBody>
      </p:sp>
      <p:sp>
        <p:nvSpPr>
          <p:cNvPr id="46" name="TextBox 45"/>
          <p:cNvSpPr txBox="1"/>
          <p:nvPr/>
        </p:nvSpPr>
        <p:spPr>
          <a:xfrm>
            <a:off x="1643257" y="1872379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47" name="Freeform 46"/>
          <p:cNvSpPr>
            <a:spLocks/>
          </p:cNvSpPr>
          <p:nvPr/>
        </p:nvSpPr>
        <p:spPr bwMode="auto">
          <a:xfrm>
            <a:off x="1607518" y="4346954"/>
            <a:ext cx="3005390" cy="631417"/>
          </a:xfrm>
          <a:custGeom>
            <a:avLst/>
            <a:gdLst>
              <a:gd name="T0" fmla="*/ 2179637 w 1537"/>
              <a:gd name="T1" fmla="*/ 636587 h 401"/>
              <a:gd name="T2" fmla="*/ 0 w 1537"/>
              <a:gd name="T3" fmla="*/ 636587 h 401"/>
              <a:gd name="T4" fmla="*/ 263525 w 1537"/>
              <a:gd name="T5" fmla="*/ 0 h 401"/>
              <a:gd name="T6" fmla="*/ 2439987 w 1537"/>
              <a:gd name="T7" fmla="*/ 0 h 401"/>
              <a:gd name="T8" fmla="*/ 2179637 w 1537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537"/>
              <a:gd name="T16" fmla="*/ 0 h 401"/>
              <a:gd name="T17" fmla="*/ 1537 w 1537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537" h="401">
                <a:moveTo>
                  <a:pt x="1373" y="401"/>
                </a:moveTo>
                <a:lnTo>
                  <a:pt x="0" y="401"/>
                </a:lnTo>
                <a:lnTo>
                  <a:pt x="166" y="0"/>
                </a:lnTo>
                <a:lnTo>
                  <a:pt x="1537" y="0"/>
                </a:lnTo>
                <a:lnTo>
                  <a:pt x="1373" y="401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8" name="Freeform 47"/>
          <p:cNvSpPr>
            <a:spLocks/>
          </p:cNvSpPr>
          <p:nvPr/>
        </p:nvSpPr>
        <p:spPr bwMode="auto">
          <a:xfrm>
            <a:off x="1536241" y="4360875"/>
            <a:ext cx="933952" cy="571776"/>
          </a:xfrm>
          <a:custGeom>
            <a:avLst/>
            <a:gdLst>
              <a:gd name="T0" fmla="*/ 776287 w 655"/>
              <a:gd name="T1" fmla="*/ 636587 h 401"/>
              <a:gd name="T2" fmla="*/ 0 w 655"/>
              <a:gd name="T3" fmla="*/ 636587 h 401"/>
              <a:gd name="T4" fmla="*/ 263525 w 655"/>
              <a:gd name="T5" fmla="*/ 0 h 401"/>
              <a:gd name="T6" fmla="*/ 1039812 w 655"/>
              <a:gd name="T7" fmla="*/ 0 h 401"/>
              <a:gd name="T8" fmla="*/ 776287 w 655"/>
              <a:gd name="T9" fmla="*/ 636587 h 4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5"/>
              <a:gd name="T16" fmla="*/ 0 h 401"/>
              <a:gd name="T17" fmla="*/ 655 w 655"/>
              <a:gd name="T18" fmla="*/ 401 h 4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5" h="401">
                <a:moveTo>
                  <a:pt x="489" y="401"/>
                </a:moveTo>
                <a:lnTo>
                  <a:pt x="0" y="401"/>
                </a:lnTo>
                <a:lnTo>
                  <a:pt x="166" y="0"/>
                </a:lnTo>
                <a:lnTo>
                  <a:pt x="655" y="0"/>
                </a:lnTo>
                <a:lnTo>
                  <a:pt x="489" y="401"/>
                </a:lnTo>
                <a:close/>
              </a:path>
            </a:pathLst>
          </a:custGeom>
          <a:solidFill>
            <a:srgbClr val="006E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" name="Freeform 48"/>
          <p:cNvSpPr>
            <a:spLocks/>
          </p:cNvSpPr>
          <p:nvPr/>
        </p:nvSpPr>
        <p:spPr bwMode="auto">
          <a:xfrm>
            <a:off x="1203102" y="4198243"/>
            <a:ext cx="1246218" cy="895452"/>
          </a:xfrm>
          <a:custGeom>
            <a:avLst/>
            <a:gdLst>
              <a:gd name="T0" fmla="*/ 995363 w 874"/>
              <a:gd name="T1" fmla="*/ 996950 h 628"/>
              <a:gd name="T2" fmla="*/ 0 w 874"/>
              <a:gd name="T3" fmla="*/ 996950 h 628"/>
              <a:gd name="T4" fmla="*/ 390525 w 874"/>
              <a:gd name="T5" fmla="*/ 0 h 628"/>
              <a:gd name="T6" fmla="*/ 1387475 w 874"/>
              <a:gd name="T7" fmla="*/ 0 h 628"/>
              <a:gd name="T8" fmla="*/ 995363 w 874"/>
              <a:gd name="T9" fmla="*/ 996950 h 62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74"/>
              <a:gd name="T16" fmla="*/ 0 h 628"/>
              <a:gd name="T17" fmla="*/ 874 w 874"/>
              <a:gd name="T18" fmla="*/ 628 h 62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74" h="628">
                <a:moveTo>
                  <a:pt x="627" y="628"/>
                </a:moveTo>
                <a:lnTo>
                  <a:pt x="0" y="628"/>
                </a:lnTo>
                <a:lnTo>
                  <a:pt x="246" y="0"/>
                </a:lnTo>
                <a:lnTo>
                  <a:pt x="874" y="0"/>
                </a:lnTo>
                <a:lnTo>
                  <a:pt x="627" y="628"/>
                </a:lnTo>
                <a:close/>
              </a:path>
            </a:pathLst>
          </a:custGeom>
          <a:solidFill>
            <a:srgbClr val="00868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" name="Freeform 49"/>
          <p:cNvSpPr>
            <a:spLocks/>
          </p:cNvSpPr>
          <p:nvPr/>
        </p:nvSpPr>
        <p:spPr bwMode="auto">
          <a:xfrm>
            <a:off x="1394251" y="4336714"/>
            <a:ext cx="865508" cy="621684"/>
          </a:xfrm>
          <a:custGeom>
            <a:avLst/>
            <a:gdLst>
              <a:gd name="T0" fmla="*/ 690563 w 607"/>
              <a:gd name="T1" fmla="*/ 692150 h 436"/>
              <a:gd name="T2" fmla="*/ 0 w 607"/>
              <a:gd name="T3" fmla="*/ 692150 h 436"/>
              <a:gd name="T4" fmla="*/ 271463 w 607"/>
              <a:gd name="T5" fmla="*/ 0 h 436"/>
              <a:gd name="T6" fmla="*/ 963613 w 607"/>
              <a:gd name="T7" fmla="*/ 0 h 436"/>
              <a:gd name="T8" fmla="*/ 690563 w 607"/>
              <a:gd name="T9" fmla="*/ 692150 h 43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7"/>
              <a:gd name="T16" fmla="*/ 0 h 436"/>
              <a:gd name="T17" fmla="*/ 607 w 607"/>
              <a:gd name="T18" fmla="*/ 436 h 4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7" h="436">
                <a:moveTo>
                  <a:pt x="435" y="436"/>
                </a:moveTo>
                <a:lnTo>
                  <a:pt x="0" y="436"/>
                </a:lnTo>
                <a:lnTo>
                  <a:pt x="171" y="0"/>
                </a:lnTo>
                <a:lnTo>
                  <a:pt x="607" y="0"/>
                </a:lnTo>
                <a:lnTo>
                  <a:pt x="435" y="4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2197168" y="4359099"/>
            <a:ext cx="2233807" cy="579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Maintenance and</a:t>
            </a:r>
          </a:p>
          <a:p>
            <a:pPr algn="ctr">
              <a:lnSpc>
                <a:spcPct val="107000"/>
              </a:lnSpc>
              <a:tabLst>
                <a:tab pos="457200" algn="l"/>
              </a:tabLst>
            </a:pPr>
            <a:r>
              <a:rPr lang="en-US" sz="1500" b="1" dirty="0" smtClean="0">
                <a:solidFill>
                  <a:schemeClr val="bg1"/>
                </a:solidFill>
                <a:latin typeface="Bell MT" panose="02020503060305020303" pitchFamily="18" charset="0"/>
              </a:rPr>
              <a:t>Support: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643257" y="4472049"/>
            <a:ext cx="18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443055" y="2504265"/>
            <a:ext cx="3550535" cy="1008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Unit testing.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testing.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 testing.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 acceptance testing (UAT).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60752" y="2492186"/>
            <a:ext cx="3921931" cy="1008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Prepare deployment environment.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Deploy system components.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Configure system settings.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 users.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94251" y="5127082"/>
            <a:ext cx="3492323" cy="1008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Monitor system performance.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Apply updates and patches.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Provide technical support.</a:t>
            </a:r>
          </a:p>
          <a:p>
            <a:pPr marL="742950" lvl="1" indent="-28575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>
                <a:latin typeface="Bell MT" panose="02020503060305020303" pitchFamily="18" charset="0"/>
              </a:rPr>
              <a:t>Gather feedback</a:t>
            </a:r>
            <a:r>
              <a:rPr lang="en-US" sz="1400" dirty="0" smtClean="0">
                <a:latin typeface="Bell MT" panose="02020503060305020303" pitchFamily="18" charset="0"/>
              </a:rPr>
              <a:t>.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69327" y="5116080"/>
            <a:ext cx="3385806" cy="778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 feedback.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Prioritize enhancements.</a:t>
            </a:r>
            <a:endParaRPr lang="en-US" sz="1400" dirty="0" smtClean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400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Iterate and enhance.</a:t>
            </a:r>
            <a:endParaRPr lang="en-US" sz="14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08619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1" grpId="0" animBg="1"/>
      <p:bldP spid="42" grpId="0" animBg="1"/>
      <p:bldP spid="43" grpId="0" animBg="1"/>
      <p:bldP spid="44" grpId="0" animBg="1"/>
      <p:bldP spid="45" grpId="0"/>
      <p:bldP spid="46" grpId="0"/>
      <p:bldP spid="47" grpId="0" animBg="1"/>
      <p:bldP spid="48" grpId="0" animBg="1"/>
      <p:bldP spid="49" grpId="0" animBg="1"/>
      <p:bldP spid="50" grpId="0" animBg="1"/>
      <p:bldP spid="51" grpId="0"/>
      <p:bldP spid="52" grpId="0"/>
      <p:bldP spid="2" grpId="0"/>
      <p:bldP spid="3" grpId="0"/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22907" y="4725662"/>
            <a:ext cx="39084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None/>
            </a:pPr>
            <a:r>
              <a:rPr lang="en-US" sz="2800" b="1" dirty="0" smtClean="0">
                <a:solidFill>
                  <a:schemeClr val="accent2">
                    <a:lumMod val="50000"/>
                  </a:schemeClr>
                </a:solidFill>
                <a:latin typeface="Baskerville Old Face" panose="02020602080505020303" pitchFamily="18" charset="0"/>
              </a:rPr>
              <a:t>Project Scheduling (CPM)</a:t>
            </a:r>
            <a:endParaRPr lang="ru-RU" sz="28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556" y="1222310"/>
            <a:ext cx="4753080" cy="298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601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64178" y="693158"/>
            <a:ext cx="1623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None/>
            </a:pP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</a:rPr>
              <a:t>Project Data</a:t>
            </a:r>
            <a:endParaRPr lang="ru-RU" sz="20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827032"/>
              </p:ext>
            </p:extLst>
          </p:nvPr>
        </p:nvGraphicFramePr>
        <p:xfrm>
          <a:off x="1470662" y="1572765"/>
          <a:ext cx="8555736" cy="47713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21389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30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48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89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91612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Activity serial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Activity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Preceding</a:t>
                      </a:r>
                      <a:r>
                        <a:rPr lang="en-US" sz="1800" b="0" baseline="0" dirty="0" smtClean="0">
                          <a:latin typeface="Bodoni MT" panose="02070603080606020203" pitchFamily="18" charset="0"/>
                        </a:rPr>
                        <a:t> </a:t>
                      </a:r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Activity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Duration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389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A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Requirements Gathering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-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 weeks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B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Planning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A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3 weeks</a:t>
                      </a:r>
                    </a:p>
                    <a:p>
                      <a:pPr algn="ctr"/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3779007826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C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Development And Testing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B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6 weeks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D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Review and Feedback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C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4 weeks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 smtClean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E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Continuous Integration and Deployment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D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 week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F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Documentation and Knowledge Sharing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E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 weeks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 smtClean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5629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Retrospective and  Continuous Improvement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F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 weeks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13589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17948" y="482308"/>
            <a:ext cx="2497735" cy="4216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Bef>
                <a:spcPts val="200"/>
              </a:spcBef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</a:t>
            </a:r>
            <a:r>
              <a:rPr lang="en-US" sz="2000" b="1" dirty="0" smtClean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Path (CPM):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effectLst/>
              <a:latin typeface="Bell MT" panose="0202050306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523571"/>
              </p:ext>
            </p:extLst>
          </p:nvPr>
        </p:nvGraphicFramePr>
        <p:xfrm>
          <a:off x="356739" y="5100419"/>
          <a:ext cx="1480515" cy="1123018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752337"/>
              </p:ext>
            </p:extLst>
          </p:nvPr>
        </p:nvGraphicFramePr>
        <p:xfrm>
          <a:off x="2247189" y="2100072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C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5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11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373830"/>
              </p:ext>
            </p:extLst>
          </p:nvPr>
        </p:nvGraphicFramePr>
        <p:xfrm>
          <a:off x="4435653" y="2066544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D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11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862280"/>
              </p:ext>
            </p:extLst>
          </p:nvPr>
        </p:nvGraphicFramePr>
        <p:xfrm>
          <a:off x="6476188" y="2075688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15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16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626571"/>
              </p:ext>
            </p:extLst>
          </p:nvPr>
        </p:nvGraphicFramePr>
        <p:xfrm>
          <a:off x="8257845" y="2066544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F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16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21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84070"/>
              </p:ext>
            </p:extLst>
          </p:nvPr>
        </p:nvGraphicFramePr>
        <p:xfrm>
          <a:off x="9483141" y="3803904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G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21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23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0" name="Straight Arrow Connector 9"/>
          <p:cNvCxnSpPr>
            <a:stCxn id="3" idx="0"/>
          </p:cNvCxnSpPr>
          <p:nvPr/>
        </p:nvCxnSpPr>
        <p:spPr>
          <a:xfrm flipV="1">
            <a:off x="1096996" y="4242669"/>
            <a:ext cx="0" cy="8577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5" idx="1"/>
          </p:cNvCxnSpPr>
          <p:nvPr/>
        </p:nvCxnSpPr>
        <p:spPr>
          <a:xfrm flipV="1">
            <a:off x="3721608" y="2628053"/>
            <a:ext cx="714045" cy="54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6" idx="1"/>
          </p:cNvCxnSpPr>
          <p:nvPr/>
        </p:nvCxnSpPr>
        <p:spPr>
          <a:xfrm>
            <a:off x="5916168" y="2615184"/>
            <a:ext cx="560020" cy="220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7" idx="1"/>
          </p:cNvCxnSpPr>
          <p:nvPr/>
        </p:nvCxnSpPr>
        <p:spPr>
          <a:xfrm>
            <a:off x="7973568" y="2628053"/>
            <a:ext cx="28427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8" idx="0"/>
          </p:cNvCxnSpPr>
          <p:nvPr/>
        </p:nvCxnSpPr>
        <p:spPr>
          <a:xfrm>
            <a:off x="9738360" y="3172968"/>
            <a:ext cx="485038" cy="6309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456432" y="1719072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85616" y="4731087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634228" y="1719072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679436" y="1719072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459468" y="1719072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704576" y="3418070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845304" y="5493244"/>
            <a:ext cx="1535485" cy="3799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Bef>
                <a:spcPts val="200"/>
              </a:spcBef>
            </a:pPr>
            <a:r>
              <a:rPr lang="en-US" b="1" dirty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</a:t>
            </a:r>
            <a:r>
              <a:rPr lang="en-US" b="1" dirty="0" smtClean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Path:</a:t>
            </a:r>
            <a:endParaRPr lang="en-US" b="1" dirty="0">
              <a:solidFill>
                <a:srgbClr val="1F4D78"/>
              </a:solidFill>
              <a:latin typeface="Bell MT" panose="0202050306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821149" y="5867634"/>
            <a:ext cx="3490447" cy="612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dirty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600" dirty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-&gt; </a:t>
            </a: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-&gt; </a:t>
            </a: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-&gt; </a:t>
            </a:r>
            <a:r>
              <a:rPr lang="en-US" sz="1600" b="1" dirty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 </a:t>
            </a:r>
            <a:r>
              <a:rPr lang="en-US" sz="1600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-&gt; </a:t>
            </a:r>
            <a:r>
              <a:rPr lang="en-US" sz="1600" b="1" dirty="0" smtClean="0">
                <a:solidFill>
                  <a:srgbClr val="002060"/>
                </a:solidFill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endParaRPr lang="en-US" sz="1600" dirty="0">
              <a:solidFill>
                <a:srgbClr val="002060"/>
              </a:solidFill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1600" dirty="0">
              <a:solidFill>
                <a:srgbClr val="002060"/>
              </a:solidFill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311596" y="5484524"/>
            <a:ext cx="2512098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Bef>
                <a:spcPts val="200"/>
              </a:spcBef>
            </a:pPr>
            <a:r>
              <a:rPr lang="en-US" b="1" dirty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Path </a:t>
            </a:r>
            <a:r>
              <a:rPr lang="en-US" b="1" dirty="0" smtClean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Duration:</a:t>
            </a:r>
            <a:endParaRPr lang="en-US" b="1" dirty="0">
              <a:solidFill>
                <a:srgbClr val="1F4D78"/>
              </a:solidFill>
              <a:latin typeface="Bell MT" panose="0202050306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311596" y="5873220"/>
            <a:ext cx="3490447" cy="339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500" dirty="0" smtClean="0">
                <a:solidFill>
                  <a:srgbClr val="002060"/>
                </a:solidFill>
                <a:latin typeface="Bodoni MT" panose="020706030806060202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2+3+6+4+1+5+2= 23 weeks</a:t>
            </a:r>
            <a:endParaRPr lang="en-US" sz="1500" dirty="0">
              <a:solidFill>
                <a:srgbClr val="002060"/>
              </a:solidFill>
              <a:latin typeface="Bodoni MT" panose="020706030806060202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105064"/>
              </p:ext>
            </p:extLst>
          </p:nvPr>
        </p:nvGraphicFramePr>
        <p:xfrm>
          <a:off x="465532" y="3119651"/>
          <a:ext cx="1480515" cy="1123018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93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1509">
                <a:tc>
                  <a:txBody>
                    <a:bodyPr/>
                    <a:lstStyle/>
                    <a:p>
                      <a:r>
                        <a:rPr lang="en-US" b="0" dirty="0" smtClean="0"/>
                        <a:t>B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2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1509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26" name="Straight Arrow Connector 25"/>
          <p:cNvCxnSpPr/>
          <p:nvPr/>
        </p:nvCxnSpPr>
        <p:spPr>
          <a:xfrm flipV="1">
            <a:off x="1225646" y="2429691"/>
            <a:ext cx="981106" cy="6899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624991" y="2750321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88282" y="5096272"/>
            <a:ext cx="26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5057B"/>
                </a:solidFill>
                <a:latin typeface="Bell MT" panose="02020503060305020303" pitchFamily="18" charset="0"/>
              </a:rPr>
              <a:t>0</a:t>
            </a:r>
            <a:endParaRPr lang="en-US" dirty="0">
              <a:solidFill>
                <a:srgbClr val="B5057B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23013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27" grpId="0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660085"/>
              </p:ext>
            </p:extLst>
          </p:nvPr>
        </p:nvGraphicFramePr>
        <p:xfrm>
          <a:off x="974386" y="2121405"/>
          <a:ext cx="9520426" cy="3834088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6039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39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37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80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90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085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208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4566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Activity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Duration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ES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EF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LS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LF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latin typeface="Bodoni MT" panose="02070603080606020203" pitchFamily="18" charset="0"/>
                        </a:rPr>
                        <a:t>Slack</a:t>
                      </a:r>
                      <a:endParaRPr lang="en-US" sz="1800" b="0" dirty="0">
                        <a:latin typeface="Bodoni MT" panose="020706030806060202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5629">
                <a:tc>
                  <a:txBody>
                    <a:bodyPr/>
                    <a:lstStyle/>
                    <a:p>
                      <a:pPr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Requirements Gathering 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 weeks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 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System Design 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3 weeks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Implementation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6 weeks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Testing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4 weeks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4566">
                <a:tc>
                  <a:txBody>
                    <a:bodyPr/>
                    <a:lstStyle/>
                    <a:p>
                      <a:pPr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Deployment</a:t>
                      </a:r>
                      <a:endParaRPr lang="en-US" sz="1600" b="0" dirty="0">
                        <a:latin typeface="Bell MT" panose="02020503060305020303" pitchFamily="18" charset="0"/>
                      </a:endParaRP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 weeks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16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15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16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5629">
                <a:tc>
                  <a:txBody>
                    <a:bodyPr/>
                    <a:lstStyle/>
                    <a:p>
                      <a:pPr lvl="0" algn="l"/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  <a:ea typeface="+mn-ea"/>
                          <a:cs typeface="+mn-cs"/>
                        </a:rPr>
                        <a:t>Maintenance and Support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5 weeks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16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16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21</a:t>
                      </a:r>
                    </a:p>
                  </a:txBody>
                  <a:tcPr marL="100616" marR="100616" marT="50308" marB="50308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latin typeface="Bell MT" panose="02020503060305020303" pitchFamily="18" charset="0"/>
                        </a:rPr>
                        <a:t>0</a:t>
                      </a:r>
                    </a:p>
                  </a:txBody>
                  <a:tcPr marL="100616" marR="100616" marT="50308" marB="50308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3154382" y="721514"/>
            <a:ext cx="54287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</a:rPr>
              <a:t>Forward, Backward pass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</a:rPr>
              <a:t>&amp;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Path 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Bell MT" panose="02020503060305020303" pitchFamily="18" charset="0"/>
              </a:rPr>
              <a:t>Calculation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2584" y="1432483"/>
            <a:ext cx="82814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ell MT" panose="02020503060305020303" pitchFamily="18" charset="0"/>
              </a:rPr>
              <a:t>The critical path is </a:t>
            </a:r>
            <a:r>
              <a:rPr lang="en-US" dirty="0" smtClean="0">
                <a:latin typeface="Bell MT" panose="02020503060305020303" pitchFamily="18" charset="0"/>
              </a:rPr>
              <a:t>A–B–C–D–E–F </a:t>
            </a:r>
            <a:r>
              <a:rPr lang="en-US" dirty="0">
                <a:latin typeface="Bell MT" panose="02020503060305020303" pitchFamily="18" charset="0"/>
              </a:rPr>
              <a:t>with a completion </a:t>
            </a:r>
            <a:r>
              <a:rPr lang="en-US" dirty="0" smtClean="0">
                <a:latin typeface="Bell MT" panose="02020503060305020303" pitchFamily="18" charset="0"/>
              </a:rPr>
              <a:t>time of 21 weeks</a:t>
            </a:r>
            <a:r>
              <a:rPr lang="en-US" dirty="0">
                <a:latin typeface="Bell MT" panose="02020503060305020303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79770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88336" y="2487168"/>
            <a:ext cx="75997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>
                    <a:lumMod val="50000"/>
                  </a:schemeClr>
                </a:solidFill>
                <a:latin typeface="Bodoni MT" panose="02070603080606020203" pitchFamily="18" charset="0"/>
              </a:rPr>
              <a:t>Thank You…….</a:t>
            </a:r>
            <a:endParaRPr lang="en-US" sz="8000" dirty="0">
              <a:solidFill>
                <a:schemeClr val="accent2">
                  <a:lumMod val="50000"/>
                </a:schemeClr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06744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350" y="1230848"/>
            <a:ext cx="4909444" cy="345782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8880" y="1118295"/>
            <a:ext cx="452399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dirty="0" smtClean="0">
                <a:solidFill>
                  <a:srgbClr val="002060"/>
                </a:solidFill>
                <a:latin typeface="Baskerville Old Face" panose="02020602080505020303" pitchFamily="18" charset="0"/>
              </a:rPr>
              <a:t>System Analysis And Design</a:t>
            </a:r>
            <a:endParaRPr lang="en-US" sz="3000" b="1" dirty="0">
              <a:solidFill>
                <a:srgbClr val="00206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856574" y="4781809"/>
            <a:ext cx="42592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  <a:latin typeface="Bodoni MT" panose="02070603080606020203" pitchFamily="18" charset="0"/>
                <a:cs typeface="Arial" panose="020B0604020202020204" pitchFamily="34" charset="0"/>
              </a:rPr>
              <a:t>UNIVERSITY OF ASIA PACIFIC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odoni MT" panose="02070603080606020203" pitchFamily="18" charset="0"/>
                <a:cs typeface="Arial" panose="020B0604020202020204" pitchFamily="34" charset="0"/>
              </a:rPr>
              <a:t>Department Of CSE         Course Code: 306</a:t>
            </a:r>
            <a:endParaRPr 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Bodoni MT" panose="02070603080606020203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8880" y="1991123"/>
            <a:ext cx="58704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2">
                    <a:lumMod val="75000"/>
                  </a:schemeClr>
                </a:solidFill>
                <a:latin typeface="Bodoni MT Black" panose="02070A03080606020203" pitchFamily="18" charset="0"/>
              </a:rPr>
              <a:t>Residential Security</a:t>
            </a:r>
          </a:p>
          <a:p>
            <a:r>
              <a:rPr lang="en-US" sz="4000" dirty="0" smtClean="0">
                <a:solidFill>
                  <a:schemeClr val="accent2">
                    <a:lumMod val="50000"/>
                  </a:schemeClr>
                </a:solidFill>
                <a:latin typeface="Bodoni MT Black" panose="02070A03080606020203" pitchFamily="18" charset="0"/>
              </a:rPr>
              <a:t>Monitoring System</a:t>
            </a:r>
          </a:p>
          <a:p>
            <a:r>
              <a:rPr lang="en-US" sz="3800" dirty="0" smtClean="0">
                <a:solidFill>
                  <a:schemeClr val="accent1">
                    <a:lumMod val="50000"/>
                  </a:schemeClr>
                </a:solidFill>
                <a:latin typeface="Bodoni MT Black" panose="02070A03080606020203" pitchFamily="18" charset="0"/>
              </a:rPr>
              <a:t>Presentation</a:t>
            </a:r>
          </a:p>
          <a:p>
            <a:endParaRPr lang="en-US" dirty="0" smtClean="0"/>
          </a:p>
        </p:txBody>
      </p:sp>
      <p:pic>
        <p:nvPicPr>
          <p:cNvPr id="8" name="Graphic 2">
            <a:extLst>
              <a:ext uri="{FF2B5EF4-FFF2-40B4-BE49-F238E27FC236}">
                <a16:creationId xmlns:a16="http://schemas.microsoft.com/office/drawing/2014/main" id="{74F5EFD6-9E89-42A4-92A7-BCDAA200F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511" y="4820142"/>
            <a:ext cx="3269614" cy="196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39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399432" y="1269728"/>
            <a:ext cx="1049866" cy="1049866"/>
          </a:xfrm>
          <a:prstGeom prst="ellipse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8000"/>
                      </a14:imgEffect>
                    </a14:imgLayer>
                  </a14:imgProps>
                </a:ext>
              </a:extLst>
            </a:blip>
            <a:srcRect/>
            <a:stretch>
              <a:fillRect l="-8000" t="-18000" r="-8000" b="-10000"/>
            </a:stretch>
          </a:blip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43303" y="4357557"/>
            <a:ext cx="1049866" cy="1049866"/>
          </a:xfrm>
          <a:prstGeom prst="ellipse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208857" y="4357557"/>
            <a:ext cx="1049866" cy="1049866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859528" y="2406486"/>
            <a:ext cx="2231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Bell MT" panose="02020503060305020303" pitchFamily="18" charset="0"/>
              </a:rPr>
              <a:t>Muhtasim</a:t>
            </a:r>
            <a:r>
              <a:rPr lang="en-US" sz="1600" dirty="0" smtClean="0">
                <a:latin typeface="Bell MT" panose="02020503060305020303" pitchFamily="18" charset="0"/>
              </a:rPr>
              <a:t> Noor </a:t>
            </a:r>
            <a:r>
              <a:rPr lang="en-US" sz="1600" dirty="0" err="1" smtClean="0">
                <a:latin typeface="Bell MT" panose="02020503060305020303" pitchFamily="18" charset="0"/>
              </a:rPr>
              <a:t>Alif</a:t>
            </a:r>
            <a:endParaRPr lang="en-US" sz="1600" dirty="0">
              <a:latin typeface="Bell MT" panose="02020503060305020303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16200" y="5468395"/>
            <a:ext cx="1645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Bell MT" panose="02020503060305020303" pitchFamily="18" charset="0"/>
              </a:rPr>
              <a:t>Maria </a:t>
            </a:r>
            <a:r>
              <a:rPr lang="en-US" sz="1400" dirty="0" err="1" smtClean="0">
                <a:latin typeface="Bell MT" panose="02020503060305020303" pitchFamily="18" charset="0"/>
              </a:rPr>
              <a:t>Akter</a:t>
            </a:r>
            <a:r>
              <a:rPr lang="en-US" sz="1400" dirty="0" smtClean="0">
                <a:latin typeface="Bell MT" panose="02020503060305020303" pitchFamily="18" charset="0"/>
              </a:rPr>
              <a:t> </a:t>
            </a:r>
            <a:r>
              <a:rPr lang="en-US" sz="1400" dirty="0" err="1" smtClean="0">
                <a:latin typeface="Bell MT" panose="02020503060305020303" pitchFamily="18" charset="0"/>
              </a:rPr>
              <a:t>Khushi</a:t>
            </a:r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21201107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41952" y="5468395"/>
            <a:ext cx="1645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Bell MT" panose="02020503060305020303" pitchFamily="18" charset="0"/>
              </a:rPr>
              <a:t>Ritu</a:t>
            </a:r>
            <a:r>
              <a:rPr lang="en-US" sz="1400" dirty="0" smtClean="0">
                <a:latin typeface="Bell MT" panose="02020503060305020303" pitchFamily="18" charset="0"/>
              </a:rPr>
              <a:t> Rani </a:t>
            </a:r>
            <a:r>
              <a:rPr lang="en-US" sz="1400" dirty="0" err="1" smtClean="0">
                <a:latin typeface="Bell MT" panose="02020503060305020303" pitchFamily="18" charset="0"/>
              </a:rPr>
              <a:t>Banik</a:t>
            </a:r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21201108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74816" y="5468395"/>
            <a:ext cx="1645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Bell MT" panose="02020503060305020303" pitchFamily="18" charset="0"/>
              </a:rPr>
              <a:t>Jannatul</a:t>
            </a:r>
            <a:r>
              <a:rPr lang="en-US" sz="1400" dirty="0" smtClean="0">
                <a:latin typeface="Bell MT" panose="02020503060305020303" pitchFamily="18" charset="0"/>
              </a:rPr>
              <a:t> </a:t>
            </a:r>
            <a:r>
              <a:rPr lang="en-US" sz="1400" dirty="0" err="1" smtClean="0">
                <a:latin typeface="Bell MT" panose="02020503060305020303" pitchFamily="18" charset="0"/>
              </a:rPr>
              <a:t>Ferdousi</a:t>
            </a:r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21201114</a:t>
            </a:r>
            <a:endParaRPr lang="en-US" sz="1400" dirty="0">
              <a:latin typeface="Bell MT" panose="02020503060305020303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07680" y="5468395"/>
            <a:ext cx="2215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Bell MT" panose="02020503060305020303" pitchFamily="18" charset="0"/>
              </a:rPr>
              <a:t>Nur</a:t>
            </a:r>
            <a:r>
              <a:rPr lang="en-US" sz="1400" dirty="0" smtClean="0">
                <a:latin typeface="Bell MT" panose="02020503060305020303" pitchFamily="18" charset="0"/>
              </a:rPr>
              <a:t> </a:t>
            </a:r>
            <a:r>
              <a:rPr lang="en-US" sz="1400" dirty="0" err="1" smtClean="0">
                <a:latin typeface="Bell MT" panose="02020503060305020303" pitchFamily="18" charset="0"/>
              </a:rPr>
              <a:t>Habibah</a:t>
            </a:r>
            <a:r>
              <a:rPr lang="en-US" sz="1400" dirty="0" smtClean="0">
                <a:latin typeface="Bell MT" panose="02020503060305020303" pitchFamily="18" charset="0"/>
              </a:rPr>
              <a:t> </a:t>
            </a:r>
            <a:r>
              <a:rPr lang="en-US" sz="1400" dirty="0" err="1" smtClean="0">
                <a:latin typeface="Bell MT" panose="02020503060305020303" pitchFamily="18" charset="0"/>
              </a:rPr>
              <a:t>Binte</a:t>
            </a:r>
            <a:r>
              <a:rPr lang="en-US" sz="1400" dirty="0" smtClean="0">
                <a:latin typeface="Bell MT" panose="02020503060305020303" pitchFamily="18" charset="0"/>
              </a:rPr>
              <a:t> </a:t>
            </a:r>
            <a:r>
              <a:rPr lang="en-US" sz="1400" dirty="0" err="1" smtClean="0">
                <a:latin typeface="Bell MT" panose="02020503060305020303" pitchFamily="18" charset="0"/>
              </a:rPr>
              <a:t>Mahbub</a:t>
            </a:r>
            <a:endParaRPr lang="en-US" sz="1400" dirty="0" smtClean="0">
              <a:latin typeface="Bell MT" panose="02020503060305020303" pitchFamily="18" charset="0"/>
            </a:endParaRPr>
          </a:p>
          <a:p>
            <a:r>
              <a:rPr lang="en-US" sz="1400" dirty="0" smtClean="0">
                <a:latin typeface="Bell MT" panose="02020503060305020303" pitchFamily="18" charset="0"/>
              </a:rPr>
              <a:t>21201103</a:t>
            </a:r>
            <a:endParaRPr lang="en-US" sz="1400" dirty="0">
              <a:latin typeface="Bell MT" panose="02020503060305020303" pitchFamily="18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5967984" y="4023360"/>
            <a:ext cx="276783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3439160" y="4023360"/>
            <a:ext cx="2528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4" idx="0"/>
          </p:cNvCxnSpPr>
          <p:nvPr/>
        </p:nvCxnSpPr>
        <p:spPr>
          <a:xfrm flipH="1">
            <a:off x="5924365" y="813504"/>
            <a:ext cx="5326" cy="456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439160" y="4023360"/>
            <a:ext cx="0" cy="306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202682" y="4023359"/>
            <a:ext cx="0" cy="306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6966204" y="4023358"/>
            <a:ext cx="0" cy="306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8729726" y="4023357"/>
            <a:ext cx="0" cy="306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Down Arrow 46"/>
          <p:cNvSpPr/>
          <p:nvPr/>
        </p:nvSpPr>
        <p:spPr>
          <a:xfrm>
            <a:off x="5893342" y="3676557"/>
            <a:ext cx="163507" cy="346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62">
            <a:extLst>
              <a:ext uri="{FF2B5EF4-FFF2-40B4-BE49-F238E27FC236}">
                <a16:creationId xmlns:a16="http://schemas.microsoft.com/office/drawing/2014/main" id="{0DDF2269-FCF6-42FA-84FD-2E81CB39FF9D}"/>
              </a:ext>
            </a:extLst>
          </p:cNvPr>
          <p:cNvSpPr/>
          <p:nvPr/>
        </p:nvSpPr>
        <p:spPr>
          <a:xfrm>
            <a:off x="4919726" y="3181262"/>
            <a:ext cx="2110740" cy="4952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Baskerville Old Face" panose="02020602080505020303" pitchFamily="18" charset="0"/>
                <a:cs typeface="Arial" panose="020B0604020202020204" pitchFamily="34" charset="0"/>
              </a:rPr>
              <a:t>Team Members</a:t>
            </a:r>
          </a:p>
        </p:txBody>
      </p:sp>
      <p:sp>
        <p:nvSpPr>
          <p:cNvPr id="48" name="Rectangle: Rounded Corners 62">
            <a:extLst>
              <a:ext uri="{FF2B5EF4-FFF2-40B4-BE49-F238E27FC236}">
                <a16:creationId xmlns:a16="http://schemas.microsoft.com/office/drawing/2014/main" id="{0DDF2269-FCF6-42FA-84FD-2E81CB39FF9D}"/>
              </a:ext>
            </a:extLst>
          </p:cNvPr>
          <p:cNvSpPr/>
          <p:nvPr/>
        </p:nvSpPr>
        <p:spPr>
          <a:xfrm>
            <a:off x="4912614" y="298674"/>
            <a:ext cx="2110740" cy="4952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Baskerville Old Face" panose="02020602080505020303" pitchFamily="18" charset="0"/>
                <a:cs typeface="Arial" panose="020B0604020202020204" pitchFamily="34" charset="0"/>
              </a:rPr>
              <a:t>Instructor</a:t>
            </a:r>
            <a:endParaRPr lang="en-US" sz="2000" b="1" dirty="0">
              <a:solidFill>
                <a:schemeClr val="bg1"/>
              </a:solidFill>
              <a:latin typeface="Baskerville Old Face" panose="02020602080505020303" pitchFamily="18" charset="0"/>
              <a:cs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910163" y="4357557"/>
            <a:ext cx="1049866" cy="1049866"/>
          </a:xfrm>
          <a:prstGeom prst="ellipse">
            <a:avLst/>
          </a:prstGeom>
          <a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tretch>
              <a:fillRect l="-8000" t="-18000" r="-8000" b="-10000"/>
            </a:stretch>
          </a:blip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677749" y="4357557"/>
            <a:ext cx="1049866" cy="1049866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604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2" grpId="0"/>
      <p:bldP spid="15" grpId="0"/>
      <p:bldP spid="16" grpId="0"/>
      <p:bldP spid="18" grpId="0"/>
      <p:bldP spid="19" grpId="0"/>
      <p:bldP spid="47" grpId="0" animBg="1"/>
      <p:bldP spid="13" grpId="0" animBg="1"/>
      <p:bldP spid="48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>
            <a:off x="1738844" y="4907824"/>
            <a:ext cx="674688" cy="439737"/>
          </a:xfrm>
          <a:custGeom>
            <a:avLst/>
            <a:gdLst>
              <a:gd name="T0" fmla="*/ 546100 w 425"/>
              <a:gd name="T1" fmla="*/ 439737 h 277"/>
              <a:gd name="T2" fmla="*/ 0 w 425"/>
              <a:gd name="T3" fmla="*/ 439737 h 277"/>
              <a:gd name="T4" fmla="*/ 128588 w 425"/>
              <a:gd name="T5" fmla="*/ 219075 h 277"/>
              <a:gd name="T6" fmla="*/ 0 w 425"/>
              <a:gd name="T7" fmla="*/ 0 h 277"/>
              <a:gd name="T8" fmla="*/ 546100 w 425"/>
              <a:gd name="T9" fmla="*/ 0 h 277"/>
              <a:gd name="T10" fmla="*/ 674688 w 425"/>
              <a:gd name="T11" fmla="*/ 219075 h 277"/>
              <a:gd name="T12" fmla="*/ 546100 w 425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5"/>
              <a:gd name="T22" fmla="*/ 0 h 277"/>
              <a:gd name="T23" fmla="*/ 425 w 425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5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5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" name="Freeform 7"/>
          <p:cNvSpPr>
            <a:spLocks noEditPoints="1"/>
          </p:cNvSpPr>
          <p:nvPr/>
        </p:nvSpPr>
        <p:spPr bwMode="auto">
          <a:xfrm>
            <a:off x="1738844" y="4907824"/>
            <a:ext cx="674688" cy="439737"/>
          </a:xfrm>
          <a:custGeom>
            <a:avLst/>
            <a:gdLst>
              <a:gd name="T0" fmla="*/ 528922 w 324"/>
              <a:gd name="T1" fmla="*/ 27093 h 211"/>
              <a:gd name="T2" fmla="*/ 641370 w 324"/>
              <a:gd name="T3" fmla="*/ 218826 h 211"/>
              <a:gd name="T4" fmla="*/ 528922 w 324"/>
              <a:gd name="T5" fmla="*/ 410560 h 211"/>
              <a:gd name="T6" fmla="*/ 49977 w 324"/>
              <a:gd name="T7" fmla="*/ 410560 h 211"/>
              <a:gd name="T8" fmla="*/ 154095 w 324"/>
              <a:gd name="T9" fmla="*/ 233415 h 211"/>
              <a:gd name="T10" fmla="*/ 154095 w 324"/>
              <a:gd name="T11" fmla="*/ 204238 h 211"/>
              <a:gd name="T12" fmla="*/ 49977 w 324"/>
              <a:gd name="T13" fmla="*/ 27093 h 211"/>
              <a:gd name="T14" fmla="*/ 528922 w 324"/>
              <a:gd name="T15" fmla="*/ 27093 h 211"/>
              <a:gd name="T16" fmla="*/ 545581 w 324"/>
              <a:gd name="T17" fmla="*/ 0 h 211"/>
              <a:gd name="T18" fmla="*/ 0 w 324"/>
              <a:gd name="T19" fmla="*/ 0 h 211"/>
              <a:gd name="T20" fmla="*/ 129107 w 324"/>
              <a:gd name="T21" fmla="*/ 218826 h 211"/>
              <a:gd name="T22" fmla="*/ 0 w 324"/>
              <a:gd name="T23" fmla="*/ 439737 h 211"/>
              <a:gd name="T24" fmla="*/ 545581 w 324"/>
              <a:gd name="T25" fmla="*/ 439737 h 211"/>
              <a:gd name="T26" fmla="*/ 674688 w 324"/>
              <a:gd name="T27" fmla="*/ 218826 h 211"/>
              <a:gd name="T28" fmla="*/ 545581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6" y="108"/>
                  <a:pt x="76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B505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Freeform 8"/>
          <p:cNvSpPr>
            <a:spLocks/>
          </p:cNvSpPr>
          <p:nvPr/>
        </p:nvSpPr>
        <p:spPr bwMode="auto">
          <a:xfrm>
            <a:off x="2380194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B505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Freeform 9"/>
          <p:cNvSpPr>
            <a:spLocks/>
          </p:cNvSpPr>
          <p:nvPr/>
        </p:nvSpPr>
        <p:spPr bwMode="auto">
          <a:xfrm>
            <a:off x="3023132" y="4907824"/>
            <a:ext cx="674687" cy="439737"/>
          </a:xfrm>
          <a:custGeom>
            <a:avLst/>
            <a:gdLst>
              <a:gd name="T0" fmla="*/ 546100 w 425"/>
              <a:gd name="T1" fmla="*/ 439737 h 277"/>
              <a:gd name="T2" fmla="*/ 0 w 425"/>
              <a:gd name="T3" fmla="*/ 439737 h 277"/>
              <a:gd name="T4" fmla="*/ 128587 w 425"/>
              <a:gd name="T5" fmla="*/ 219075 h 277"/>
              <a:gd name="T6" fmla="*/ 0 w 425"/>
              <a:gd name="T7" fmla="*/ 0 h 277"/>
              <a:gd name="T8" fmla="*/ 546100 w 425"/>
              <a:gd name="T9" fmla="*/ 0 h 277"/>
              <a:gd name="T10" fmla="*/ 674687 w 425"/>
              <a:gd name="T11" fmla="*/ 219075 h 277"/>
              <a:gd name="T12" fmla="*/ 546100 w 425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5"/>
              <a:gd name="T22" fmla="*/ 0 h 277"/>
              <a:gd name="T23" fmla="*/ 425 w 425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5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5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Freeform 10"/>
          <p:cNvSpPr>
            <a:spLocks noEditPoints="1"/>
          </p:cNvSpPr>
          <p:nvPr/>
        </p:nvSpPr>
        <p:spPr bwMode="auto">
          <a:xfrm>
            <a:off x="3023132" y="4907824"/>
            <a:ext cx="674687" cy="439737"/>
          </a:xfrm>
          <a:custGeom>
            <a:avLst/>
            <a:gdLst>
              <a:gd name="T0" fmla="*/ 528921 w 324"/>
              <a:gd name="T1" fmla="*/ 27093 h 211"/>
              <a:gd name="T2" fmla="*/ 641369 w 324"/>
              <a:gd name="T3" fmla="*/ 218826 h 211"/>
              <a:gd name="T4" fmla="*/ 528921 w 324"/>
              <a:gd name="T5" fmla="*/ 410560 h 211"/>
              <a:gd name="T6" fmla="*/ 49977 w 324"/>
              <a:gd name="T7" fmla="*/ 410560 h 211"/>
              <a:gd name="T8" fmla="*/ 154095 w 324"/>
              <a:gd name="T9" fmla="*/ 233415 h 211"/>
              <a:gd name="T10" fmla="*/ 154095 w 324"/>
              <a:gd name="T11" fmla="*/ 204238 h 211"/>
              <a:gd name="T12" fmla="*/ 49977 w 324"/>
              <a:gd name="T13" fmla="*/ 27093 h 211"/>
              <a:gd name="T14" fmla="*/ 528921 w 324"/>
              <a:gd name="T15" fmla="*/ 27093 h 211"/>
              <a:gd name="T16" fmla="*/ 545580 w 324"/>
              <a:gd name="T17" fmla="*/ 0 h 211"/>
              <a:gd name="T18" fmla="*/ 0 w 324"/>
              <a:gd name="T19" fmla="*/ 0 h 211"/>
              <a:gd name="T20" fmla="*/ 129107 w 324"/>
              <a:gd name="T21" fmla="*/ 218826 h 211"/>
              <a:gd name="T22" fmla="*/ 0 w 324"/>
              <a:gd name="T23" fmla="*/ 439737 h 211"/>
              <a:gd name="T24" fmla="*/ 545580 w 324"/>
              <a:gd name="T25" fmla="*/ 439737 h 211"/>
              <a:gd name="T26" fmla="*/ 674687 w 324"/>
              <a:gd name="T27" fmla="*/ 218826 h 211"/>
              <a:gd name="T28" fmla="*/ 545580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7" y="108"/>
                  <a:pt x="77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B505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3664482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B5057B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Freeform 12"/>
          <p:cNvSpPr>
            <a:spLocks/>
          </p:cNvSpPr>
          <p:nvPr/>
        </p:nvSpPr>
        <p:spPr bwMode="auto">
          <a:xfrm>
            <a:off x="4307419" y="4907824"/>
            <a:ext cx="674688" cy="439737"/>
          </a:xfrm>
          <a:custGeom>
            <a:avLst/>
            <a:gdLst>
              <a:gd name="T0" fmla="*/ 546100 w 425"/>
              <a:gd name="T1" fmla="*/ 439737 h 277"/>
              <a:gd name="T2" fmla="*/ 0 w 425"/>
              <a:gd name="T3" fmla="*/ 439737 h 277"/>
              <a:gd name="T4" fmla="*/ 128588 w 425"/>
              <a:gd name="T5" fmla="*/ 219075 h 277"/>
              <a:gd name="T6" fmla="*/ 0 w 425"/>
              <a:gd name="T7" fmla="*/ 0 h 277"/>
              <a:gd name="T8" fmla="*/ 546100 w 425"/>
              <a:gd name="T9" fmla="*/ 0 h 277"/>
              <a:gd name="T10" fmla="*/ 674688 w 425"/>
              <a:gd name="T11" fmla="*/ 219075 h 277"/>
              <a:gd name="T12" fmla="*/ 546100 w 425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5"/>
              <a:gd name="T22" fmla="*/ 0 h 277"/>
              <a:gd name="T23" fmla="*/ 425 w 425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5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5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Freeform 13"/>
          <p:cNvSpPr>
            <a:spLocks noEditPoints="1"/>
          </p:cNvSpPr>
          <p:nvPr/>
        </p:nvSpPr>
        <p:spPr bwMode="auto">
          <a:xfrm>
            <a:off x="4307419" y="4907824"/>
            <a:ext cx="674688" cy="439737"/>
          </a:xfrm>
          <a:custGeom>
            <a:avLst/>
            <a:gdLst>
              <a:gd name="T0" fmla="*/ 528922 w 324"/>
              <a:gd name="T1" fmla="*/ 27093 h 211"/>
              <a:gd name="T2" fmla="*/ 641370 w 324"/>
              <a:gd name="T3" fmla="*/ 218826 h 211"/>
              <a:gd name="T4" fmla="*/ 528922 w 324"/>
              <a:gd name="T5" fmla="*/ 410560 h 211"/>
              <a:gd name="T6" fmla="*/ 49977 w 324"/>
              <a:gd name="T7" fmla="*/ 410560 h 211"/>
              <a:gd name="T8" fmla="*/ 154095 w 324"/>
              <a:gd name="T9" fmla="*/ 233415 h 211"/>
              <a:gd name="T10" fmla="*/ 154095 w 324"/>
              <a:gd name="T11" fmla="*/ 204238 h 211"/>
              <a:gd name="T12" fmla="*/ 49977 w 324"/>
              <a:gd name="T13" fmla="*/ 27093 h 211"/>
              <a:gd name="T14" fmla="*/ 528922 w 324"/>
              <a:gd name="T15" fmla="*/ 27093 h 211"/>
              <a:gd name="T16" fmla="*/ 545581 w 324"/>
              <a:gd name="T17" fmla="*/ 0 h 211"/>
              <a:gd name="T18" fmla="*/ 0 w 324"/>
              <a:gd name="T19" fmla="*/ 0 h 211"/>
              <a:gd name="T20" fmla="*/ 129107 w 324"/>
              <a:gd name="T21" fmla="*/ 218826 h 211"/>
              <a:gd name="T22" fmla="*/ 0 w 324"/>
              <a:gd name="T23" fmla="*/ 439737 h 211"/>
              <a:gd name="T24" fmla="*/ 545581 w 324"/>
              <a:gd name="T25" fmla="*/ 439737 h 211"/>
              <a:gd name="T26" fmla="*/ 674688 w 324"/>
              <a:gd name="T27" fmla="*/ 218826 h 211"/>
              <a:gd name="T28" fmla="*/ 545581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7" y="108"/>
                  <a:pt x="77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Freeform 14"/>
          <p:cNvSpPr>
            <a:spLocks/>
          </p:cNvSpPr>
          <p:nvPr/>
        </p:nvSpPr>
        <p:spPr bwMode="auto">
          <a:xfrm>
            <a:off x="4948769" y="4907824"/>
            <a:ext cx="676275" cy="439737"/>
          </a:xfrm>
          <a:custGeom>
            <a:avLst/>
            <a:gdLst>
              <a:gd name="T0" fmla="*/ 547688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7688 w 426"/>
              <a:gd name="T9" fmla="*/ 0 h 277"/>
              <a:gd name="T10" fmla="*/ 676275 w 426"/>
              <a:gd name="T11" fmla="*/ 219075 h 277"/>
              <a:gd name="T12" fmla="*/ 547688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5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5" y="0"/>
                </a:lnTo>
                <a:lnTo>
                  <a:pt x="426" y="138"/>
                </a:lnTo>
                <a:lnTo>
                  <a:pt x="345" y="277"/>
                </a:lnTo>
                <a:close/>
              </a:path>
            </a:pathLst>
          </a:custGeom>
          <a:solidFill>
            <a:srgbClr val="FF3730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5"/>
          <p:cNvSpPr>
            <a:spLocks/>
          </p:cNvSpPr>
          <p:nvPr/>
        </p:nvSpPr>
        <p:spPr bwMode="auto">
          <a:xfrm>
            <a:off x="5625044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28588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 w="28575">
            <a:solidFill>
              <a:srgbClr val="FF373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3" name="Oval 17"/>
          <p:cNvSpPr>
            <a:spLocks noChangeArrowheads="1"/>
          </p:cNvSpPr>
          <p:nvPr/>
        </p:nvSpPr>
        <p:spPr bwMode="auto">
          <a:xfrm>
            <a:off x="3145456" y="2622017"/>
            <a:ext cx="730250" cy="730250"/>
          </a:xfrm>
          <a:prstGeom prst="ellipse">
            <a:avLst/>
          </a:prstGeom>
          <a:solidFill>
            <a:srgbClr val="B505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4" name="Oval 18"/>
          <p:cNvSpPr>
            <a:spLocks noChangeArrowheads="1"/>
          </p:cNvSpPr>
          <p:nvPr/>
        </p:nvSpPr>
        <p:spPr bwMode="auto">
          <a:xfrm>
            <a:off x="3251818" y="2728380"/>
            <a:ext cx="517525" cy="51435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5" name="Oval 19"/>
          <p:cNvSpPr>
            <a:spLocks noChangeArrowheads="1"/>
          </p:cNvSpPr>
          <p:nvPr/>
        </p:nvSpPr>
        <p:spPr bwMode="auto">
          <a:xfrm>
            <a:off x="5655296" y="2622017"/>
            <a:ext cx="730250" cy="730250"/>
          </a:xfrm>
          <a:prstGeom prst="ellipse">
            <a:avLst/>
          </a:pr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6" name="Oval 20"/>
          <p:cNvSpPr>
            <a:spLocks noChangeArrowheads="1"/>
          </p:cNvSpPr>
          <p:nvPr/>
        </p:nvSpPr>
        <p:spPr bwMode="auto">
          <a:xfrm>
            <a:off x="5761658" y="2728380"/>
            <a:ext cx="517525" cy="51435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7" name="Oval 21"/>
          <p:cNvSpPr>
            <a:spLocks noChangeArrowheads="1"/>
          </p:cNvSpPr>
          <p:nvPr/>
        </p:nvSpPr>
        <p:spPr bwMode="auto">
          <a:xfrm>
            <a:off x="8165136" y="2622017"/>
            <a:ext cx="728663" cy="730250"/>
          </a:xfrm>
          <a:prstGeom prst="ellipse">
            <a:avLst/>
          </a:pr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8" name="Oval 22"/>
          <p:cNvSpPr>
            <a:spLocks noChangeArrowheads="1"/>
          </p:cNvSpPr>
          <p:nvPr/>
        </p:nvSpPr>
        <p:spPr bwMode="auto">
          <a:xfrm>
            <a:off x="8273086" y="2728380"/>
            <a:ext cx="514350" cy="51435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/>
          </a:p>
        </p:txBody>
      </p:sp>
      <p:sp>
        <p:nvSpPr>
          <p:cNvPr id="19" name="Rectangle 26"/>
          <p:cNvSpPr>
            <a:spLocks noChangeArrowheads="1"/>
          </p:cNvSpPr>
          <p:nvPr/>
        </p:nvSpPr>
        <p:spPr bwMode="auto">
          <a:xfrm>
            <a:off x="2169584" y="3458630"/>
            <a:ext cx="275325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400" b="1" dirty="0" smtClean="0">
                <a:latin typeface="Bell MT" panose="02020503060305020303" pitchFamily="18" charset="0"/>
              </a:rPr>
              <a:t>System Requirement Specification </a:t>
            </a:r>
            <a:endParaRPr lang="ru-RU" sz="1400" b="1" dirty="0">
              <a:latin typeface="Arial" panose="020B0604020202020204" pitchFamily="34" charset="0"/>
            </a:endParaRPr>
          </a:p>
        </p:txBody>
      </p:sp>
      <p:sp>
        <p:nvSpPr>
          <p:cNvPr id="20" name="Rectangle 27"/>
          <p:cNvSpPr>
            <a:spLocks noChangeArrowheads="1"/>
          </p:cNvSpPr>
          <p:nvPr/>
        </p:nvSpPr>
        <p:spPr bwMode="auto">
          <a:xfrm>
            <a:off x="5088408" y="3458630"/>
            <a:ext cx="22024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400" b="1" dirty="0" smtClean="0">
                <a:latin typeface="Bell MT" panose="02020503060305020303" pitchFamily="18" charset="0"/>
              </a:rPr>
              <a:t>Development  Methodology</a:t>
            </a:r>
            <a:endParaRPr lang="ru-RU" sz="1400" b="1" dirty="0">
              <a:latin typeface="Arial" panose="020B0604020202020204" pitchFamily="34" charset="0"/>
            </a:endParaRPr>
          </a:p>
        </p:txBody>
      </p:sp>
      <p:sp>
        <p:nvSpPr>
          <p:cNvPr id="21" name="Rectangle 28"/>
          <p:cNvSpPr>
            <a:spLocks noChangeArrowheads="1"/>
          </p:cNvSpPr>
          <p:nvPr/>
        </p:nvSpPr>
        <p:spPr bwMode="auto">
          <a:xfrm>
            <a:off x="7561253" y="3458630"/>
            <a:ext cx="206851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400" b="1" dirty="0" smtClean="0">
                <a:latin typeface="Bell MT" panose="02020503060305020303" pitchFamily="18" charset="0"/>
              </a:rPr>
              <a:t>Project Scheduling (CPM)</a:t>
            </a:r>
            <a:endParaRPr lang="ru-RU" sz="1400" b="1" dirty="0">
              <a:latin typeface="Arial" panose="020B0604020202020204" pitchFamily="34" charset="0"/>
            </a:endParaRPr>
          </a:p>
        </p:txBody>
      </p:sp>
      <p:sp>
        <p:nvSpPr>
          <p:cNvPr id="22" name="Rectangle 29"/>
          <p:cNvSpPr>
            <a:spLocks noChangeArrowheads="1"/>
          </p:cNvSpPr>
          <p:nvPr/>
        </p:nvSpPr>
        <p:spPr bwMode="auto">
          <a:xfrm>
            <a:off x="3378818" y="2734730"/>
            <a:ext cx="213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sz="3000" b="1" dirty="0">
                <a:solidFill>
                  <a:srgbClr val="0C0C0C"/>
                </a:solidFill>
                <a:latin typeface="Arial" panose="020B0604020202020204" pitchFamily="34" charset="0"/>
              </a:rPr>
              <a:t>1</a:t>
            </a:r>
            <a:endParaRPr lang="ru-RU" sz="3000" dirty="0">
              <a:latin typeface="Arial" panose="020B0604020202020204" pitchFamily="34" charset="0"/>
            </a:endParaRPr>
          </a:p>
        </p:txBody>
      </p:sp>
      <p:sp>
        <p:nvSpPr>
          <p:cNvPr id="23" name="Rectangle 30"/>
          <p:cNvSpPr>
            <a:spLocks noChangeArrowheads="1"/>
          </p:cNvSpPr>
          <p:nvPr/>
        </p:nvSpPr>
        <p:spPr bwMode="auto">
          <a:xfrm>
            <a:off x="5895008" y="2734730"/>
            <a:ext cx="213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sz="3000" b="1" dirty="0">
                <a:solidFill>
                  <a:srgbClr val="0C0C0C"/>
                </a:solidFill>
                <a:latin typeface="Arial" panose="020B0604020202020204" pitchFamily="34" charset="0"/>
              </a:rPr>
              <a:t>2</a:t>
            </a:r>
            <a:endParaRPr lang="ru-RU" sz="3000" dirty="0">
              <a:latin typeface="Arial" panose="020B0604020202020204" pitchFamily="34" charset="0"/>
            </a:endParaRPr>
          </a:p>
        </p:txBody>
      </p:sp>
      <p:sp>
        <p:nvSpPr>
          <p:cNvPr id="24" name="Rectangle 31"/>
          <p:cNvSpPr>
            <a:spLocks noChangeArrowheads="1"/>
          </p:cNvSpPr>
          <p:nvPr/>
        </p:nvSpPr>
        <p:spPr bwMode="auto">
          <a:xfrm>
            <a:off x="8408024" y="2734730"/>
            <a:ext cx="213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sz="3000" b="1">
                <a:solidFill>
                  <a:srgbClr val="0C0C0C"/>
                </a:solidFill>
                <a:latin typeface="Arial" panose="020B0604020202020204" pitchFamily="34" charset="0"/>
              </a:rPr>
              <a:t>3</a:t>
            </a:r>
            <a:endParaRPr lang="ru-RU" sz="3000">
              <a:latin typeface="Arial" panose="020B0604020202020204" pitchFamily="34" charset="0"/>
            </a:endParaRPr>
          </a:p>
        </p:txBody>
      </p:sp>
      <p:sp>
        <p:nvSpPr>
          <p:cNvPr id="25" name="Freeform 14"/>
          <p:cNvSpPr>
            <a:spLocks/>
          </p:cNvSpPr>
          <p:nvPr/>
        </p:nvSpPr>
        <p:spPr bwMode="auto">
          <a:xfrm>
            <a:off x="6277506" y="4907824"/>
            <a:ext cx="676275" cy="439737"/>
          </a:xfrm>
          <a:custGeom>
            <a:avLst/>
            <a:gdLst>
              <a:gd name="T0" fmla="*/ 547688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7688 w 426"/>
              <a:gd name="T9" fmla="*/ 0 h 277"/>
              <a:gd name="T10" fmla="*/ 676275 w 426"/>
              <a:gd name="T11" fmla="*/ 219075 h 277"/>
              <a:gd name="T12" fmla="*/ 547688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5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5" y="0"/>
                </a:lnTo>
                <a:lnTo>
                  <a:pt x="426" y="138"/>
                </a:lnTo>
                <a:lnTo>
                  <a:pt x="345" y="277"/>
                </a:lnTo>
                <a:close/>
              </a:path>
            </a:pathLst>
          </a:custGeom>
          <a:solidFill>
            <a:srgbClr val="FF3730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6" name="Freeform 15"/>
          <p:cNvSpPr>
            <a:spLocks/>
          </p:cNvSpPr>
          <p:nvPr/>
        </p:nvSpPr>
        <p:spPr bwMode="auto">
          <a:xfrm>
            <a:off x="6953781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28588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Freeform 16"/>
          <p:cNvSpPr>
            <a:spLocks noEditPoints="1"/>
          </p:cNvSpPr>
          <p:nvPr/>
        </p:nvSpPr>
        <p:spPr bwMode="auto">
          <a:xfrm>
            <a:off x="6953781" y="4907824"/>
            <a:ext cx="676275" cy="439737"/>
          </a:xfrm>
          <a:custGeom>
            <a:avLst/>
            <a:gdLst>
              <a:gd name="T0" fmla="*/ 530166 w 324"/>
              <a:gd name="T1" fmla="*/ 27093 h 211"/>
              <a:gd name="T2" fmla="*/ 642879 w 324"/>
              <a:gd name="T3" fmla="*/ 218826 h 211"/>
              <a:gd name="T4" fmla="*/ 530166 w 324"/>
              <a:gd name="T5" fmla="*/ 410560 h 211"/>
              <a:gd name="T6" fmla="*/ 50094 w 324"/>
              <a:gd name="T7" fmla="*/ 410560 h 211"/>
              <a:gd name="T8" fmla="*/ 154458 w 324"/>
              <a:gd name="T9" fmla="*/ 233415 h 211"/>
              <a:gd name="T10" fmla="*/ 154458 w 324"/>
              <a:gd name="T11" fmla="*/ 204238 h 211"/>
              <a:gd name="T12" fmla="*/ 50094 w 324"/>
              <a:gd name="T13" fmla="*/ 27093 h 211"/>
              <a:gd name="T14" fmla="*/ 530166 w 324"/>
              <a:gd name="T15" fmla="*/ 27093 h 211"/>
              <a:gd name="T16" fmla="*/ 546864 w 324"/>
              <a:gd name="T17" fmla="*/ 0 h 211"/>
              <a:gd name="T18" fmla="*/ 0 w 324"/>
              <a:gd name="T19" fmla="*/ 0 h 211"/>
              <a:gd name="T20" fmla="*/ 129411 w 324"/>
              <a:gd name="T21" fmla="*/ 218826 h 211"/>
              <a:gd name="T22" fmla="*/ 0 w 324"/>
              <a:gd name="T23" fmla="*/ 439737 h 211"/>
              <a:gd name="T24" fmla="*/ 546864 w 324"/>
              <a:gd name="T25" fmla="*/ 439737 h 211"/>
              <a:gd name="T26" fmla="*/ 676275 w 324"/>
              <a:gd name="T27" fmla="*/ 218826 h 211"/>
              <a:gd name="T28" fmla="*/ 546864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6" y="108"/>
                  <a:pt x="76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" name="Freeform 14"/>
          <p:cNvSpPr>
            <a:spLocks/>
          </p:cNvSpPr>
          <p:nvPr/>
        </p:nvSpPr>
        <p:spPr bwMode="auto">
          <a:xfrm>
            <a:off x="7606243" y="4907824"/>
            <a:ext cx="676275" cy="439737"/>
          </a:xfrm>
          <a:custGeom>
            <a:avLst/>
            <a:gdLst>
              <a:gd name="T0" fmla="*/ 547688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7688 w 426"/>
              <a:gd name="T9" fmla="*/ 0 h 277"/>
              <a:gd name="T10" fmla="*/ 676275 w 426"/>
              <a:gd name="T11" fmla="*/ 219075 h 277"/>
              <a:gd name="T12" fmla="*/ 547688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5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5" y="0"/>
                </a:lnTo>
                <a:lnTo>
                  <a:pt x="426" y="138"/>
                </a:lnTo>
                <a:lnTo>
                  <a:pt x="345" y="277"/>
                </a:ln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" name="Freeform 15"/>
          <p:cNvSpPr>
            <a:spLocks/>
          </p:cNvSpPr>
          <p:nvPr/>
        </p:nvSpPr>
        <p:spPr bwMode="auto">
          <a:xfrm>
            <a:off x="8282518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28588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16"/>
          <p:cNvSpPr>
            <a:spLocks noEditPoints="1"/>
          </p:cNvSpPr>
          <p:nvPr/>
        </p:nvSpPr>
        <p:spPr bwMode="auto">
          <a:xfrm>
            <a:off x="8282518" y="4907824"/>
            <a:ext cx="676275" cy="439737"/>
          </a:xfrm>
          <a:custGeom>
            <a:avLst/>
            <a:gdLst>
              <a:gd name="T0" fmla="*/ 530166 w 324"/>
              <a:gd name="T1" fmla="*/ 27093 h 211"/>
              <a:gd name="T2" fmla="*/ 642879 w 324"/>
              <a:gd name="T3" fmla="*/ 218826 h 211"/>
              <a:gd name="T4" fmla="*/ 530166 w 324"/>
              <a:gd name="T5" fmla="*/ 410560 h 211"/>
              <a:gd name="T6" fmla="*/ 50094 w 324"/>
              <a:gd name="T7" fmla="*/ 410560 h 211"/>
              <a:gd name="T8" fmla="*/ 154458 w 324"/>
              <a:gd name="T9" fmla="*/ 233415 h 211"/>
              <a:gd name="T10" fmla="*/ 154458 w 324"/>
              <a:gd name="T11" fmla="*/ 204238 h 211"/>
              <a:gd name="T12" fmla="*/ 50094 w 324"/>
              <a:gd name="T13" fmla="*/ 27093 h 211"/>
              <a:gd name="T14" fmla="*/ 530166 w 324"/>
              <a:gd name="T15" fmla="*/ 27093 h 211"/>
              <a:gd name="T16" fmla="*/ 546864 w 324"/>
              <a:gd name="T17" fmla="*/ 0 h 211"/>
              <a:gd name="T18" fmla="*/ 0 w 324"/>
              <a:gd name="T19" fmla="*/ 0 h 211"/>
              <a:gd name="T20" fmla="*/ 129411 w 324"/>
              <a:gd name="T21" fmla="*/ 218826 h 211"/>
              <a:gd name="T22" fmla="*/ 0 w 324"/>
              <a:gd name="T23" fmla="*/ 439737 h 211"/>
              <a:gd name="T24" fmla="*/ 546864 w 324"/>
              <a:gd name="T25" fmla="*/ 439737 h 211"/>
              <a:gd name="T26" fmla="*/ 676275 w 324"/>
              <a:gd name="T27" fmla="*/ 218826 h 211"/>
              <a:gd name="T28" fmla="*/ 546864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6" y="108"/>
                  <a:pt x="76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14"/>
          <p:cNvSpPr>
            <a:spLocks/>
          </p:cNvSpPr>
          <p:nvPr/>
        </p:nvSpPr>
        <p:spPr bwMode="auto">
          <a:xfrm>
            <a:off x="8934980" y="4907824"/>
            <a:ext cx="676275" cy="439737"/>
          </a:xfrm>
          <a:custGeom>
            <a:avLst/>
            <a:gdLst>
              <a:gd name="T0" fmla="*/ 547688 w 426"/>
              <a:gd name="T1" fmla="*/ 439737 h 277"/>
              <a:gd name="T2" fmla="*/ 0 w 426"/>
              <a:gd name="T3" fmla="*/ 439737 h 277"/>
              <a:gd name="T4" fmla="*/ 130175 w 426"/>
              <a:gd name="T5" fmla="*/ 219075 h 277"/>
              <a:gd name="T6" fmla="*/ 0 w 426"/>
              <a:gd name="T7" fmla="*/ 0 h 277"/>
              <a:gd name="T8" fmla="*/ 547688 w 426"/>
              <a:gd name="T9" fmla="*/ 0 h 277"/>
              <a:gd name="T10" fmla="*/ 676275 w 426"/>
              <a:gd name="T11" fmla="*/ 219075 h 277"/>
              <a:gd name="T12" fmla="*/ 547688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5" y="277"/>
                </a:moveTo>
                <a:lnTo>
                  <a:pt x="0" y="277"/>
                </a:lnTo>
                <a:lnTo>
                  <a:pt x="82" y="138"/>
                </a:lnTo>
                <a:lnTo>
                  <a:pt x="0" y="0"/>
                </a:lnTo>
                <a:lnTo>
                  <a:pt x="345" y="0"/>
                </a:lnTo>
                <a:lnTo>
                  <a:pt x="426" y="138"/>
                </a:lnTo>
                <a:lnTo>
                  <a:pt x="345" y="277"/>
                </a:ln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" name="Freeform 15"/>
          <p:cNvSpPr>
            <a:spLocks/>
          </p:cNvSpPr>
          <p:nvPr/>
        </p:nvSpPr>
        <p:spPr bwMode="auto">
          <a:xfrm>
            <a:off x="9611255" y="4907824"/>
            <a:ext cx="676275" cy="439737"/>
          </a:xfrm>
          <a:custGeom>
            <a:avLst/>
            <a:gdLst>
              <a:gd name="T0" fmla="*/ 546100 w 426"/>
              <a:gd name="T1" fmla="*/ 439737 h 277"/>
              <a:gd name="T2" fmla="*/ 0 w 426"/>
              <a:gd name="T3" fmla="*/ 439737 h 277"/>
              <a:gd name="T4" fmla="*/ 128588 w 426"/>
              <a:gd name="T5" fmla="*/ 219075 h 277"/>
              <a:gd name="T6" fmla="*/ 0 w 426"/>
              <a:gd name="T7" fmla="*/ 0 h 277"/>
              <a:gd name="T8" fmla="*/ 546100 w 426"/>
              <a:gd name="T9" fmla="*/ 0 h 277"/>
              <a:gd name="T10" fmla="*/ 676275 w 426"/>
              <a:gd name="T11" fmla="*/ 219075 h 277"/>
              <a:gd name="T12" fmla="*/ 546100 w 426"/>
              <a:gd name="T13" fmla="*/ 439737 h 27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426"/>
              <a:gd name="T22" fmla="*/ 0 h 277"/>
              <a:gd name="T23" fmla="*/ 426 w 426"/>
              <a:gd name="T24" fmla="*/ 277 h 277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426" h="277">
                <a:moveTo>
                  <a:pt x="344" y="277"/>
                </a:moveTo>
                <a:lnTo>
                  <a:pt x="0" y="277"/>
                </a:lnTo>
                <a:lnTo>
                  <a:pt x="81" y="138"/>
                </a:lnTo>
                <a:lnTo>
                  <a:pt x="0" y="0"/>
                </a:lnTo>
                <a:lnTo>
                  <a:pt x="344" y="0"/>
                </a:lnTo>
                <a:lnTo>
                  <a:pt x="426" y="138"/>
                </a:lnTo>
                <a:lnTo>
                  <a:pt x="344" y="2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16"/>
          <p:cNvSpPr>
            <a:spLocks noEditPoints="1"/>
          </p:cNvSpPr>
          <p:nvPr/>
        </p:nvSpPr>
        <p:spPr bwMode="auto">
          <a:xfrm>
            <a:off x="9611255" y="4907824"/>
            <a:ext cx="676275" cy="439737"/>
          </a:xfrm>
          <a:custGeom>
            <a:avLst/>
            <a:gdLst>
              <a:gd name="T0" fmla="*/ 530166 w 324"/>
              <a:gd name="T1" fmla="*/ 27093 h 211"/>
              <a:gd name="T2" fmla="*/ 642879 w 324"/>
              <a:gd name="T3" fmla="*/ 218826 h 211"/>
              <a:gd name="T4" fmla="*/ 530166 w 324"/>
              <a:gd name="T5" fmla="*/ 410560 h 211"/>
              <a:gd name="T6" fmla="*/ 50094 w 324"/>
              <a:gd name="T7" fmla="*/ 410560 h 211"/>
              <a:gd name="T8" fmla="*/ 154458 w 324"/>
              <a:gd name="T9" fmla="*/ 233415 h 211"/>
              <a:gd name="T10" fmla="*/ 154458 w 324"/>
              <a:gd name="T11" fmla="*/ 204238 h 211"/>
              <a:gd name="T12" fmla="*/ 50094 w 324"/>
              <a:gd name="T13" fmla="*/ 27093 h 211"/>
              <a:gd name="T14" fmla="*/ 530166 w 324"/>
              <a:gd name="T15" fmla="*/ 27093 h 211"/>
              <a:gd name="T16" fmla="*/ 546864 w 324"/>
              <a:gd name="T17" fmla="*/ 0 h 211"/>
              <a:gd name="T18" fmla="*/ 0 w 324"/>
              <a:gd name="T19" fmla="*/ 0 h 211"/>
              <a:gd name="T20" fmla="*/ 129411 w 324"/>
              <a:gd name="T21" fmla="*/ 218826 h 211"/>
              <a:gd name="T22" fmla="*/ 0 w 324"/>
              <a:gd name="T23" fmla="*/ 439737 h 211"/>
              <a:gd name="T24" fmla="*/ 546864 w 324"/>
              <a:gd name="T25" fmla="*/ 439737 h 211"/>
              <a:gd name="T26" fmla="*/ 676275 w 324"/>
              <a:gd name="T27" fmla="*/ 218826 h 211"/>
              <a:gd name="T28" fmla="*/ 546864 w 324"/>
              <a:gd name="T29" fmla="*/ 0 h 211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24"/>
              <a:gd name="T46" fmla="*/ 0 h 211"/>
              <a:gd name="T47" fmla="*/ 324 w 324"/>
              <a:gd name="T48" fmla="*/ 211 h 211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24" h="211">
                <a:moveTo>
                  <a:pt x="254" y="13"/>
                </a:moveTo>
                <a:cubicBezTo>
                  <a:pt x="308" y="105"/>
                  <a:pt x="308" y="105"/>
                  <a:pt x="308" y="105"/>
                </a:cubicBezTo>
                <a:cubicBezTo>
                  <a:pt x="254" y="197"/>
                  <a:pt x="254" y="197"/>
                  <a:pt x="254" y="197"/>
                </a:cubicBezTo>
                <a:cubicBezTo>
                  <a:pt x="24" y="197"/>
                  <a:pt x="24" y="197"/>
                  <a:pt x="24" y="197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6" y="108"/>
                  <a:pt x="76" y="102"/>
                  <a:pt x="74" y="98"/>
                </a:cubicBezTo>
                <a:cubicBezTo>
                  <a:pt x="24" y="13"/>
                  <a:pt x="24" y="13"/>
                  <a:pt x="2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62" y="0"/>
                </a:moveTo>
                <a:cubicBezTo>
                  <a:pt x="0" y="0"/>
                  <a:pt x="0" y="0"/>
                  <a:pt x="0" y="0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0" y="211"/>
                  <a:pt x="0" y="211"/>
                  <a:pt x="0" y="211"/>
                </a:cubicBezTo>
                <a:cubicBezTo>
                  <a:pt x="262" y="211"/>
                  <a:pt x="262" y="211"/>
                  <a:pt x="262" y="211"/>
                </a:cubicBezTo>
                <a:cubicBezTo>
                  <a:pt x="324" y="105"/>
                  <a:pt x="324" y="105"/>
                  <a:pt x="324" y="105"/>
                </a:cubicBezTo>
                <a:cubicBezTo>
                  <a:pt x="262" y="0"/>
                  <a:pt x="262" y="0"/>
                  <a:pt x="262" y="0"/>
                </a:cubicBez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088408" y="691111"/>
            <a:ext cx="179889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  <a:cs typeface="Arial" panose="020B0604020202020204" pitchFamily="34" charset="0"/>
              </a:rPr>
              <a:t>Contents:</a:t>
            </a:r>
            <a:endParaRPr lang="en-US"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ll MT" panose="020205030603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07633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86347" y="1057786"/>
            <a:ext cx="4589526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Bodoni MT" panose="020706030806060202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 we need Residential Security Systems?</a:t>
            </a:r>
            <a:endParaRPr lang="en-US" b="1" dirty="0">
              <a:solidFill>
                <a:schemeClr val="accent2">
                  <a:lumMod val="50000"/>
                </a:schemeClr>
              </a:solidFill>
              <a:effectLst/>
              <a:latin typeface="Bodoni MT" panose="020706030806060202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460" y="1650634"/>
            <a:ext cx="2743202" cy="30355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24856" y="1630863"/>
            <a:ext cx="6096000" cy="1570366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Residential Security systems provide exact identification of individuals and vehicles, allowing for focused security measures and effective monitoring. A centralized database collects data from multiple surveillance sources, allowing for extensive data management and analysis. This consolidated method streamlines monitoring and response operations via a central center, allowing for faster action and better coordination between security staff and law enforcement agencies. Together, these devices improve residential security, resulting in a safer environment for occupants than CCTV Camera.</a:t>
            </a:r>
            <a:endParaRPr lang="en-US" sz="12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24856" y="3777192"/>
            <a:ext cx="43322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Bodoni MT" panose="02070603080606020203" pitchFamily="18" charset="0"/>
              </a:rPr>
              <a:t>What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Bodoni MT" panose="02070603080606020203" pitchFamily="18" charset="0"/>
              </a:rPr>
              <a:t>we need to implement this 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Bodoni MT" panose="02070603080606020203" pitchFamily="18" charset="0"/>
              </a:rPr>
              <a:t>system?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Bodoni MT" panose="02070603080606020203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24856" y="4292564"/>
            <a:ext cx="6096000" cy="135408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Surveillance cameras</a:t>
            </a:r>
          </a:p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Facial recognition modules</a:t>
            </a:r>
          </a:p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plate recognition modules </a:t>
            </a:r>
          </a:p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Cargo inspection devices </a:t>
            </a:r>
          </a:p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Centralized database </a:t>
            </a:r>
          </a:p>
          <a:p>
            <a:pPr marL="285750" marR="0" lvl="0" indent="-28575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Central monitoring hub</a:t>
            </a:r>
            <a:endParaRPr lang="en-US" sz="1200" dirty="0">
              <a:effectLst/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6236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6"/>
          <p:cNvSpPr>
            <a:spLocks noChangeArrowheads="1"/>
          </p:cNvSpPr>
          <p:nvPr/>
        </p:nvSpPr>
        <p:spPr bwMode="auto">
          <a:xfrm>
            <a:off x="3553742" y="4935526"/>
            <a:ext cx="495167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2800" b="1" dirty="0" smtClean="0">
                <a:solidFill>
                  <a:schemeClr val="accent2">
                    <a:lumMod val="50000"/>
                  </a:schemeClr>
                </a:solidFill>
                <a:latin typeface="Baskerville Old Face" panose="02020602080505020303" pitchFamily="18" charset="0"/>
              </a:rPr>
              <a:t>System Requirement Specification </a:t>
            </a:r>
            <a:endParaRPr lang="ru-RU" sz="28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472" y="1163536"/>
            <a:ext cx="3101592" cy="32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90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0"/>
          <p:cNvSpPr>
            <a:spLocks noChangeArrowheads="1"/>
          </p:cNvSpPr>
          <p:nvPr/>
        </p:nvSpPr>
        <p:spPr bwMode="auto">
          <a:xfrm>
            <a:off x="5545191" y="1767553"/>
            <a:ext cx="46037" cy="409257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45" name="Freeform 6"/>
          <p:cNvSpPr>
            <a:spLocks/>
          </p:cNvSpPr>
          <p:nvPr/>
        </p:nvSpPr>
        <p:spPr bwMode="auto">
          <a:xfrm>
            <a:off x="760710" y="5077888"/>
            <a:ext cx="785892" cy="818258"/>
          </a:xfrm>
          <a:custGeom>
            <a:avLst/>
            <a:gdLst>
              <a:gd name="T0" fmla="*/ 462811 w 558"/>
              <a:gd name="T1" fmla="*/ 1003300 h 581"/>
              <a:gd name="T2" fmla="*/ 0 w 558"/>
              <a:gd name="T3" fmla="*/ 697648 h 581"/>
              <a:gd name="T4" fmla="*/ 60442 w 558"/>
              <a:gd name="T5" fmla="*/ 671745 h 581"/>
              <a:gd name="T6" fmla="*/ 462811 w 558"/>
              <a:gd name="T7" fmla="*/ 937680 h 581"/>
              <a:gd name="T8" fmla="*/ 897991 w 558"/>
              <a:gd name="T9" fmla="*/ 502513 h 581"/>
              <a:gd name="T10" fmla="*/ 462811 w 558"/>
              <a:gd name="T11" fmla="*/ 67347 h 581"/>
              <a:gd name="T12" fmla="*/ 462811 w 558"/>
              <a:gd name="T13" fmla="*/ 0 h 581"/>
              <a:gd name="T14" fmla="*/ 963613 w 558"/>
              <a:gd name="T15" fmla="*/ 502513 h 581"/>
              <a:gd name="T16" fmla="*/ 462811 w 558"/>
              <a:gd name="T17" fmla="*/ 1003300 h 58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58"/>
              <a:gd name="T28" fmla="*/ 0 h 581"/>
              <a:gd name="T29" fmla="*/ 558 w 558"/>
              <a:gd name="T30" fmla="*/ 581 h 58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58" h="581">
                <a:moveTo>
                  <a:pt x="268" y="581"/>
                </a:moveTo>
                <a:cubicBezTo>
                  <a:pt x="151" y="581"/>
                  <a:pt x="46" y="511"/>
                  <a:pt x="0" y="404"/>
                </a:cubicBezTo>
                <a:cubicBezTo>
                  <a:pt x="35" y="389"/>
                  <a:pt x="35" y="389"/>
                  <a:pt x="35" y="389"/>
                </a:cubicBezTo>
                <a:cubicBezTo>
                  <a:pt x="75" y="482"/>
                  <a:pt x="166" y="543"/>
                  <a:pt x="268" y="543"/>
                </a:cubicBezTo>
                <a:cubicBezTo>
                  <a:pt x="406" y="543"/>
                  <a:pt x="520" y="430"/>
                  <a:pt x="520" y="291"/>
                </a:cubicBezTo>
                <a:cubicBezTo>
                  <a:pt x="520" y="152"/>
                  <a:pt x="406" y="39"/>
                  <a:pt x="268" y="39"/>
                </a:cubicBezTo>
                <a:cubicBezTo>
                  <a:pt x="268" y="0"/>
                  <a:pt x="268" y="0"/>
                  <a:pt x="268" y="0"/>
                </a:cubicBezTo>
                <a:cubicBezTo>
                  <a:pt x="428" y="0"/>
                  <a:pt x="558" y="131"/>
                  <a:pt x="558" y="291"/>
                </a:cubicBezTo>
                <a:cubicBezTo>
                  <a:pt x="558" y="451"/>
                  <a:pt x="428" y="581"/>
                  <a:pt x="268" y="581"/>
                </a:cubicBezTo>
                <a:close/>
              </a:path>
            </a:pathLst>
          </a:cu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46" name="Freeform 7"/>
          <p:cNvSpPr>
            <a:spLocks noEditPoints="1"/>
          </p:cNvSpPr>
          <p:nvPr/>
        </p:nvSpPr>
        <p:spPr bwMode="auto">
          <a:xfrm>
            <a:off x="867101" y="5220306"/>
            <a:ext cx="533422" cy="533422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7888 h 379"/>
              <a:gd name="T4" fmla="*/ 327888 w 379"/>
              <a:gd name="T5" fmla="*/ 0 h 379"/>
              <a:gd name="T6" fmla="*/ 654050 w 379"/>
              <a:gd name="T7" fmla="*/ 327888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7888 h 379"/>
              <a:gd name="T14" fmla="*/ 327888 w 379"/>
              <a:gd name="T15" fmla="*/ 631616 h 379"/>
              <a:gd name="T16" fmla="*/ 631616 w 379"/>
              <a:gd name="T17" fmla="*/ 327888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90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90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90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90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47" name="Freeform 8"/>
          <p:cNvSpPr>
            <a:spLocks/>
          </p:cNvSpPr>
          <p:nvPr/>
        </p:nvSpPr>
        <p:spPr bwMode="auto">
          <a:xfrm>
            <a:off x="743887" y="3398932"/>
            <a:ext cx="818258" cy="818258"/>
          </a:xfrm>
          <a:custGeom>
            <a:avLst/>
            <a:gdLst>
              <a:gd name="T0" fmla="*/ 502513 w 581"/>
              <a:gd name="T1" fmla="*/ 1003300 h 581"/>
              <a:gd name="T2" fmla="*/ 39718 w 581"/>
              <a:gd name="T3" fmla="*/ 695921 h 581"/>
              <a:gd name="T4" fmla="*/ 0 w 581"/>
              <a:gd name="T5" fmla="*/ 500787 h 581"/>
              <a:gd name="T6" fmla="*/ 245213 w 581"/>
              <a:gd name="T7" fmla="*/ 70801 h 581"/>
              <a:gd name="T8" fmla="*/ 279750 w 581"/>
              <a:gd name="T9" fmla="*/ 127787 h 581"/>
              <a:gd name="T10" fmla="*/ 67347 w 581"/>
              <a:gd name="T11" fmla="*/ 500787 h 581"/>
              <a:gd name="T12" fmla="*/ 100157 w 581"/>
              <a:gd name="T13" fmla="*/ 670018 h 581"/>
              <a:gd name="T14" fmla="*/ 502513 w 581"/>
              <a:gd name="T15" fmla="*/ 935953 h 581"/>
              <a:gd name="T16" fmla="*/ 937680 w 581"/>
              <a:gd name="T17" fmla="*/ 500787 h 581"/>
              <a:gd name="T18" fmla="*/ 502513 w 581"/>
              <a:gd name="T19" fmla="*/ 65620 h 581"/>
              <a:gd name="T20" fmla="*/ 502513 w 581"/>
              <a:gd name="T21" fmla="*/ 0 h 581"/>
              <a:gd name="T22" fmla="*/ 1003300 w 581"/>
              <a:gd name="T23" fmla="*/ 500787 h 581"/>
              <a:gd name="T24" fmla="*/ 502513 w 581"/>
              <a:gd name="T25" fmla="*/ 1003300 h 58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581"/>
              <a:gd name="T40" fmla="*/ 0 h 581"/>
              <a:gd name="T41" fmla="*/ 581 w 581"/>
              <a:gd name="T42" fmla="*/ 581 h 581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581" h="581">
                <a:moveTo>
                  <a:pt x="291" y="581"/>
                </a:moveTo>
                <a:cubicBezTo>
                  <a:pt x="174" y="581"/>
                  <a:pt x="69" y="511"/>
                  <a:pt x="23" y="403"/>
                </a:cubicBezTo>
                <a:cubicBezTo>
                  <a:pt x="8" y="367"/>
                  <a:pt x="0" y="329"/>
                  <a:pt x="0" y="290"/>
                </a:cubicBezTo>
                <a:cubicBezTo>
                  <a:pt x="0" y="189"/>
                  <a:pt x="55" y="93"/>
                  <a:pt x="142" y="41"/>
                </a:cubicBezTo>
                <a:cubicBezTo>
                  <a:pt x="162" y="74"/>
                  <a:pt x="162" y="74"/>
                  <a:pt x="162" y="74"/>
                </a:cubicBezTo>
                <a:cubicBezTo>
                  <a:pt x="86" y="119"/>
                  <a:pt x="39" y="202"/>
                  <a:pt x="39" y="290"/>
                </a:cubicBezTo>
                <a:cubicBezTo>
                  <a:pt x="39" y="324"/>
                  <a:pt x="45" y="357"/>
                  <a:pt x="58" y="388"/>
                </a:cubicBezTo>
                <a:cubicBezTo>
                  <a:pt x="98" y="482"/>
                  <a:pt x="189" y="542"/>
                  <a:pt x="291" y="542"/>
                </a:cubicBezTo>
                <a:cubicBezTo>
                  <a:pt x="429" y="542"/>
                  <a:pt x="543" y="429"/>
                  <a:pt x="543" y="290"/>
                </a:cubicBezTo>
                <a:cubicBezTo>
                  <a:pt x="543" y="151"/>
                  <a:pt x="429" y="38"/>
                  <a:pt x="291" y="38"/>
                </a:cubicBezTo>
                <a:cubicBezTo>
                  <a:pt x="291" y="0"/>
                  <a:pt x="291" y="0"/>
                  <a:pt x="291" y="0"/>
                </a:cubicBezTo>
                <a:cubicBezTo>
                  <a:pt x="451" y="0"/>
                  <a:pt x="581" y="130"/>
                  <a:pt x="581" y="290"/>
                </a:cubicBezTo>
                <a:cubicBezTo>
                  <a:pt x="581" y="450"/>
                  <a:pt x="451" y="581"/>
                  <a:pt x="291" y="581"/>
                </a:cubicBez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48" name="Freeform 9"/>
          <p:cNvSpPr>
            <a:spLocks noEditPoints="1"/>
          </p:cNvSpPr>
          <p:nvPr/>
        </p:nvSpPr>
        <p:spPr bwMode="auto">
          <a:xfrm>
            <a:off x="886305" y="3541350"/>
            <a:ext cx="533422" cy="533422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6162 h 379"/>
              <a:gd name="T4" fmla="*/ 327888 w 379"/>
              <a:gd name="T5" fmla="*/ 0 h 379"/>
              <a:gd name="T6" fmla="*/ 654050 w 379"/>
              <a:gd name="T7" fmla="*/ 326162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6162 h 379"/>
              <a:gd name="T14" fmla="*/ 327888 w 379"/>
              <a:gd name="T15" fmla="*/ 631616 h 379"/>
              <a:gd name="T16" fmla="*/ 631616 w 379"/>
              <a:gd name="T17" fmla="*/ 326162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89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89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89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89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49" name="Freeform 10"/>
          <p:cNvSpPr>
            <a:spLocks/>
          </p:cNvSpPr>
          <p:nvPr/>
        </p:nvSpPr>
        <p:spPr bwMode="auto">
          <a:xfrm>
            <a:off x="918371" y="1655064"/>
            <a:ext cx="643472" cy="818258"/>
          </a:xfrm>
          <a:custGeom>
            <a:avLst/>
            <a:gdLst>
              <a:gd name="T0" fmla="*/ 288317 w 457"/>
              <a:gd name="T1" fmla="*/ 1003300 h 581"/>
              <a:gd name="T2" fmla="*/ 0 w 457"/>
              <a:gd name="T3" fmla="*/ 911777 h 581"/>
              <a:gd name="T4" fmla="*/ 37982 w 457"/>
              <a:gd name="T5" fmla="*/ 858245 h 581"/>
              <a:gd name="T6" fmla="*/ 288317 w 457"/>
              <a:gd name="T7" fmla="*/ 935953 h 581"/>
              <a:gd name="T8" fmla="*/ 723383 w 457"/>
              <a:gd name="T9" fmla="*/ 500787 h 581"/>
              <a:gd name="T10" fmla="*/ 288317 w 457"/>
              <a:gd name="T11" fmla="*/ 65620 h 581"/>
              <a:gd name="T12" fmla="*/ 288317 w 457"/>
              <a:gd name="T13" fmla="*/ 0 h 581"/>
              <a:gd name="T14" fmla="*/ 788988 w 457"/>
              <a:gd name="T15" fmla="*/ 500787 h 581"/>
              <a:gd name="T16" fmla="*/ 288317 w 457"/>
              <a:gd name="T17" fmla="*/ 1003300 h 58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457"/>
              <a:gd name="T28" fmla="*/ 0 h 581"/>
              <a:gd name="T29" fmla="*/ 457 w 457"/>
              <a:gd name="T30" fmla="*/ 581 h 58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457" h="581">
                <a:moveTo>
                  <a:pt x="167" y="581"/>
                </a:moveTo>
                <a:cubicBezTo>
                  <a:pt x="107" y="581"/>
                  <a:pt x="49" y="562"/>
                  <a:pt x="0" y="528"/>
                </a:cubicBezTo>
                <a:cubicBezTo>
                  <a:pt x="22" y="497"/>
                  <a:pt x="22" y="497"/>
                  <a:pt x="22" y="497"/>
                </a:cubicBezTo>
                <a:cubicBezTo>
                  <a:pt x="65" y="527"/>
                  <a:pt x="115" y="542"/>
                  <a:pt x="167" y="542"/>
                </a:cubicBezTo>
                <a:cubicBezTo>
                  <a:pt x="305" y="542"/>
                  <a:pt x="419" y="429"/>
                  <a:pt x="419" y="290"/>
                </a:cubicBezTo>
                <a:cubicBezTo>
                  <a:pt x="419" y="151"/>
                  <a:pt x="305" y="38"/>
                  <a:pt x="167" y="38"/>
                </a:cubicBezTo>
                <a:cubicBezTo>
                  <a:pt x="167" y="0"/>
                  <a:pt x="167" y="0"/>
                  <a:pt x="167" y="0"/>
                </a:cubicBezTo>
                <a:cubicBezTo>
                  <a:pt x="327" y="0"/>
                  <a:pt x="457" y="130"/>
                  <a:pt x="457" y="290"/>
                </a:cubicBezTo>
                <a:cubicBezTo>
                  <a:pt x="457" y="450"/>
                  <a:pt x="327" y="581"/>
                  <a:pt x="167" y="581"/>
                </a:cubicBezTo>
                <a:close/>
              </a:path>
            </a:pathLst>
          </a:custGeom>
          <a:solidFill>
            <a:srgbClr val="FFB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50" name="Freeform 11"/>
          <p:cNvSpPr>
            <a:spLocks noEditPoints="1"/>
          </p:cNvSpPr>
          <p:nvPr/>
        </p:nvSpPr>
        <p:spPr bwMode="auto">
          <a:xfrm>
            <a:off x="866240" y="1797482"/>
            <a:ext cx="533422" cy="533422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6162 h 379"/>
              <a:gd name="T4" fmla="*/ 327888 w 379"/>
              <a:gd name="T5" fmla="*/ 0 h 379"/>
              <a:gd name="T6" fmla="*/ 654050 w 379"/>
              <a:gd name="T7" fmla="*/ 326162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6162 h 379"/>
              <a:gd name="T14" fmla="*/ 327888 w 379"/>
              <a:gd name="T15" fmla="*/ 631616 h 379"/>
              <a:gd name="T16" fmla="*/ 631616 w 379"/>
              <a:gd name="T17" fmla="*/ 326162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89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89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89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89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51" name="Rectangle 12"/>
          <p:cNvSpPr>
            <a:spLocks noChangeArrowheads="1"/>
          </p:cNvSpPr>
          <p:nvPr/>
        </p:nvSpPr>
        <p:spPr bwMode="auto">
          <a:xfrm>
            <a:off x="1829863" y="1924493"/>
            <a:ext cx="2162175" cy="23813"/>
          </a:xfrm>
          <a:prstGeom prst="rect">
            <a:avLst/>
          </a:prstGeom>
          <a:solidFill>
            <a:srgbClr val="FFB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52" name="Rectangle 13"/>
          <p:cNvSpPr>
            <a:spLocks noChangeArrowheads="1"/>
          </p:cNvSpPr>
          <p:nvPr/>
        </p:nvSpPr>
        <p:spPr bwMode="auto">
          <a:xfrm>
            <a:off x="1849928" y="3623911"/>
            <a:ext cx="2162175" cy="23813"/>
          </a:xfrm>
          <a:prstGeom prst="rect">
            <a:avLst/>
          </a:pr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53" name="Rectangle 14"/>
          <p:cNvSpPr>
            <a:spLocks noChangeArrowheads="1"/>
          </p:cNvSpPr>
          <p:nvPr/>
        </p:nvSpPr>
        <p:spPr bwMode="auto">
          <a:xfrm>
            <a:off x="1830724" y="5339379"/>
            <a:ext cx="2162175" cy="23813"/>
          </a:xfrm>
          <a:prstGeom prst="rect">
            <a:avLst/>
          </a:pr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54" name="TextBox 498"/>
          <p:cNvSpPr txBox="1">
            <a:spLocks noChangeArrowheads="1"/>
          </p:cNvSpPr>
          <p:nvPr/>
        </p:nvSpPr>
        <p:spPr bwMode="auto">
          <a:xfrm>
            <a:off x="1794485" y="1576831"/>
            <a:ext cx="1472263" cy="388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 smtClean="0">
                <a:solidFill>
                  <a:srgbClr val="0D0D0D"/>
                </a:solidFill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1100" dirty="0"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5" name="TextBox 499"/>
          <p:cNvSpPr txBox="1">
            <a:spLocks noChangeArrowheads="1"/>
          </p:cNvSpPr>
          <p:nvPr/>
        </p:nvSpPr>
        <p:spPr bwMode="auto">
          <a:xfrm>
            <a:off x="1744138" y="2005456"/>
            <a:ext cx="28575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sz="1200" dirty="0">
                <a:latin typeface="Bell MT" panose="02020503060305020303" pitchFamily="18" charset="0"/>
              </a:rPr>
              <a:t>The Residential Security Monitoring System is designed to provide homeowners with an effective means of monitoring and securing their properties. </a:t>
            </a:r>
          </a:p>
        </p:txBody>
      </p:sp>
      <p:sp>
        <p:nvSpPr>
          <p:cNvPr id="56" name="TextBox 500"/>
          <p:cNvSpPr txBox="1">
            <a:spLocks noChangeArrowheads="1"/>
          </p:cNvSpPr>
          <p:nvPr/>
        </p:nvSpPr>
        <p:spPr bwMode="auto">
          <a:xfrm>
            <a:off x="815451" y="1915730"/>
            <a:ext cx="6429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01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57" name="TextBox 501"/>
          <p:cNvSpPr txBox="1">
            <a:spLocks noChangeArrowheads="1"/>
          </p:cNvSpPr>
          <p:nvPr/>
        </p:nvSpPr>
        <p:spPr bwMode="auto">
          <a:xfrm>
            <a:off x="1805404" y="3263827"/>
            <a:ext cx="207460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1800" b="1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Sensor Integration</a:t>
            </a:r>
            <a:endParaRPr lang="ru-RU" sz="1800" b="1" dirty="0">
              <a:solidFill>
                <a:srgbClr val="424242"/>
              </a:solidFill>
              <a:latin typeface="Arial" panose="020B0604020202020204" pitchFamily="34" charset="0"/>
            </a:endParaRPr>
          </a:p>
        </p:txBody>
      </p:sp>
      <p:sp>
        <p:nvSpPr>
          <p:cNvPr id="58" name="TextBox 502"/>
          <p:cNvSpPr txBox="1">
            <a:spLocks noChangeArrowheads="1"/>
          </p:cNvSpPr>
          <p:nvPr/>
        </p:nvSpPr>
        <p:spPr bwMode="auto">
          <a:xfrm>
            <a:off x="1764203" y="3703286"/>
            <a:ext cx="28575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>
              <a:buNone/>
            </a:pPr>
            <a:r>
              <a:rPr lang="en-US" sz="1200" dirty="0">
                <a:latin typeface="Bell MT" panose="02020503060305020303" pitchFamily="18" charset="0"/>
              </a:rPr>
              <a:t>The system shall support integration with various sensors such as motion sensors, door/window sensors, smoke detectors, and glass break detectors.</a:t>
            </a:r>
          </a:p>
        </p:txBody>
      </p:sp>
      <p:sp>
        <p:nvSpPr>
          <p:cNvPr id="59" name="TextBox 503"/>
          <p:cNvSpPr txBox="1">
            <a:spLocks noChangeArrowheads="1"/>
          </p:cNvSpPr>
          <p:nvPr/>
        </p:nvSpPr>
        <p:spPr bwMode="auto">
          <a:xfrm>
            <a:off x="835516" y="3631849"/>
            <a:ext cx="642937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02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60" name="TextBox 504"/>
          <p:cNvSpPr txBox="1">
            <a:spLocks noChangeArrowheads="1"/>
          </p:cNvSpPr>
          <p:nvPr/>
        </p:nvSpPr>
        <p:spPr bwMode="auto">
          <a:xfrm>
            <a:off x="1814446" y="4997789"/>
            <a:ext cx="22407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1800" b="1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Camera Surveillance</a:t>
            </a:r>
            <a:endParaRPr lang="ru-RU" sz="1800" b="1" dirty="0">
              <a:solidFill>
                <a:srgbClr val="424242"/>
              </a:solidFill>
              <a:latin typeface="Arial" panose="020B0604020202020204" pitchFamily="34" charset="0"/>
            </a:endParaRPr>
          </a:p>
        </p:txBody>
      </p:sp>
      <p:sp>
        <p:nvSpPr>
          <p:cNvPr id="61" name="TextBox 505"/>
          <p:cNvSpPr txBox="1">
            <a:spLocks noChangeArrowheads="1"/>
          </p:cNvSpPr>
          <p:nvPr/>
        </p:nvSpPr>
        <p:spPr bwMode="auto">
          <a:xfrm>
            <a:off x="1744999" y="5417167"/>
            <a:ext cx="28575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>
              <a:buNone/>
            </a:pPr>
            <a:r>
              <a:rPr lang="en-US" sz="1200" dirty="0">
                <a:latin typeface="Bell MT" panose="02020503060305020303" pitchFamily="18" charset="0"/>
              </a:rPr>
              <a:t>The system shall include camera surveillance capabilities to provide visual monitoring of the premises.</a:t>
            </a:r>
          </a:p>
        </p:txBody>
      </p:sp>
      <p:sp>
        <p:nvSpPr>
          <p:cNvPr id="62" name="TextBox 506"/>
          <p:cNvSpPr txBox="1">
            <a:spLocks noChangeArrowheads="1"/>
          </p:cNvSpPr>
          <p:nvPr/>
        </p:nvSpPr>
        <p:spPr bwMode="auto">
          <a:xfrm>
            <a:off x="816312" y="5345729"/>
            <a:ext cx="6429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03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63" name="Freeform 6"/>
          <p:cNvSpPr>
            <a:spLocks/>
          </p:cNvSpPr>
          <p:nvPr/>
        </p:nvSpPr>
        <p:spPr bwMode="auto">
          <a:xfrm>
            <a:off x="6641588" y="5079903"/>
            <a:ext cx="778926" cy="811006"/>
          </a:xfrm>
          <a:custGeom>
            <a:avLst/>
            <a:gdLst>
              <a:gd name="T0" fmla="*/ 462811 w 558"/>
              <a:gd name="T1" fmla="*/ 1003300 h 581"/>
              <a:gd name="T2" fmla="*/ 0 w 558"/>
              <a:gd name="T3" fmla="*/ 697648 h 581"/>
              <a:gd name="T4" fmla="*/ 60442 w 558"/>
              <a:gd name="T5" fmla="*/ 671745 h 581"/>
              <a:gd name="T6" fmla="*/ 462811 w 558"/>
              <a:gd name="T7" fmla="*/ 937680 h 581"/>
              <a:gd name="T8" fmla="*/ 897991 w 558"/>
              <a:gd name="T9" fmla="*/ 502513 h 581"/>
              <a:gd name="T10" fmla="*/ 462811 w 558"/>
              <a:gd name="T11" fmla="*/ 67347 h 581"/>
              <a:gd name="T12" fmla="*/ 462811 w 558"/>
              <a:gd name="T13" fmla="*/ 0 h 581"/>
              <a:gd name="T14" fmla="*/ 963613 w 558"/>
              <a:gd name="T15" fmla="*/ 502513 h 581"/>
              <a:gd name="T16" fmla="*/ 462811 w 558"/>
              <a:gd name="T17" fmla="*/ 1003300 h 58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558"/>
              <a:gd name="T28" fmla="*/ 0 h 581"/>
              <a:gd name="T29" fmla="*/ 558 w 558"/>
              <a:gd name="T30" fmla="*/ 581 h 58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558" h="581">
                <a:moveTo>
                  <a:pt x="268" y="581"/>
                </a:moveTo>
                <a:cubicBezTo>
                  <a:pt x="151" y="581"/>
                  <a:pt x="46" y="511"/>
                  <a:pt x="0" y="404"/>
                </a:cubicBezTo>
                <a:cubicBezTo>
                  <a:pt x="35" y="389"/>
                  <a:pt x="35" y="389"/>
                  <a:pt x="35" y="389"/>
                </a:cubicBezTo>
                <a:cubicBezTo>
                  <a:pt x="75" y="482"/>
                  <a:pt x="166" y="543"/>
                  <a:pt x="268" y="543"/>
                </a:cubicBezTo>
                <a:cubicBezTo>
                  <a:pt x="406" y="543"/>
                  <a:pt x="520" y="430"/>
                  <a:pt x="520" y="291"/>
                </a:cubicBezTo>
                <a:cubicBezTo>
                  <a:pt x="520" y="152"/>
                  <a:pt x="406" y="39"/>
                  <a:pt x="268" y="39"/>
                </a:cubicBezTo>
                <a:cubicBezTo>
                  <a:pt x="268" y="0"/>
                  <a:pt x="268" y="0"/>
                  <a:pt x="268" y="0"/>
                </a:cubicBezTo>
                <a:cubicBezTo>
                  <a:pt x="428" y="0"/>
                  <a:pt x="558" y="131"/>
                  <a:pt x="558" y="291"/>
                </a:cubicBezTo>
                <a:cubicBezTo>
                  <a:pt x="558" y="451"/>
                  <a:pt x="428" y="581"/>
                  <a:pt x="268" y="581"/>
                </a:cubicBezTo>
                <a:close/>
              </a:path>
            </a:pathLst>
          </a:cu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4" name="Freeform 7"/>
          <p:cNvSpPr>
            <a:spLocks noEditPoints="1"/>
          </p:cNvSpPr>
          <p:nvPr/>
        </p:nvSpPr>
        <p:spPr bwMode="auto">
          <a:xfrm>
            <a:off x="6746860" y="5221059"/>
            <a:ext cx="528694" cy="528694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7888 h 379"/>
              <a:gd name="T4" fmla="*/ 327888 w 379"/>
              <a:gd name="T5" fmla="*/ 0 h 379"/>
              <a:gd name="T6" fmla="*/ 654050 w 379"/>
              <a:gd name="T7" fmla="*/ 327888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7888 h 379"/>
              <a:gd name="T14" fmla="*/ 327888 w 379"/>
              <a:gd name="T15" fmla="*/ 631616 h 379"/>
              <a:gd name="T16" fmla="*/ 631616 w 379"/>
              <a:gd name="T17" fmla="*/ 327888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90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90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90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90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5" name="Freeform 8"/>
          <p:cNvSpPr>
            <a:spLocks/>
          </p:cNvSpPr>
          <p:nvPr/>
        </p:nvSpPr>
        <p:spPr bwMode="auto">
          <a:xfrm>
            <a:off x="6610864" y="3401929"/>
            <a:ext cx="811006" cy="811006"/>
          </a:xfrm>
          <a:custGeom>
            <a:avLst/>
            <a:gdLst>
              <a:gd name="T0" fmla="*/ 502513 w 581"/>
              <a:gd name="T1" fmla="*/ 1003300 h 581"/>
              <a:gd name="T2" fmla="*/ 39718 w 581"/>
              <a:gd name="T3" fmla="*/ 695921 h 581"/>
              <a:gd name="T4" fmla="*/ 0 w 581"/>
              <a:gd name="T5" fmla="*/ 500787 h 581"/>
              <a:gd name="T6" fmla="*/ 245213 w 581"/>
              <a:gd name="T7" fmla="*/ 70801 h 581"/>
              <a:gd name="T8" fmla="*/ 279750 w 581"/>
              <a:gd name="T9" fmla="*/ 127787 h 581"/>
              <a:gd name="T10" fmla="*/ 67347 w 581"/>
              <a:gd name="T11" fmla="*/ 500787 h 581"/>
              <a:gd name="T12" fmla="*/ 100157 w 581"/>
              <a:gd name="T13" fmla="*/ 670018 h 581"/>
              <a:gd name="T14" fmla="*/ 502513 w 581"/>
              <a:gd name="T15" fmla="*/ 935953 h 581"/>
              <a:gd name="T16" fmla="*/ 937680 w 581"/>
              <a:gd name="T17" fmla="*/ 500787 h 581"/>
              <a:gd name="T18" fmla="*/ 502513 w 581"/>
              <a:gd name="T19" fmla="*/ 65620 h 581"/>
              <a:gd name="T20" fmla="*/ 502513 w 581"/>
              <a:gd name="T21" fmla="*/ 0 h 581"/>
              <a:gd name="T22" fmla="*/ 1003300 w 581"/>
              <a:gd name="T23" fmla="*/ 500787 h 581"/>
              <a:gd name="T24" fmla="*/ 502513 w 581"/>
              <a:gd name="T25" fmla="*/ 1003300 h 581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581"/>
              <a:gd name="T40" fmla="*/ 0 h 581"/>
              <a:gd name="T41" fmla="*/ 581 w 581"/>
              <a:gd name="T42" fmla="*/ 581 h 581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581" h="581">
                <a:moveTo>
                  <a:pt x="291" y="581"/>
                </a:moveTo>
                <a:cubicBezTo>
                  <a:pt x="174" y="581"/>
                  <a:pt x="69" y="511"/>
                  <a:pt x="23" y="403"/>
                </a:cubicBezTo>
                <a:cubicBezTo>
                  <a:pt x="8" y="367"/>
                  <a:pt x="0" y="329"/>
                  <a:pt x="0" y="290"/>
                </a:cubicBezTo>
                <a:cubicBezTo>
                  <a:pt x="0" y="189"/>
                  <a:pt x="55" y="93"/>
                  <a:pt x="142" y="41"/>
                </a:cubicBezTo>
                <a:cubicBezTo>
                  <a:pt x="162" y="74"/>
                  <a:pt x="162" y="74"/>
                  <a:pt x="162" y="74"/>
                </a:cubicBezTo>
                <a:cubicBezTo>
                  <a:pt x="86" y="119"/>
                  <a:pt x="39" y="202"/>
                  <a:pt x="39" y="290"/>
                </a:cubicBezTo>
                <a:cubicBezTo>
                  <a:pt x="39" y="324"/>
                  <a:pt x="45" y="357"/>
                  <a:pt x="58" y="388"/>
                </a:cubicBezTo>
                <a:cubicBezTo>
                  <a:pt x="98" y="482"/>
                  <a:pt x="189" y="542"/>
                  <a:pt x="291" y="542"/>
                </a:cubicBezTo>
                <a:cubicBezTo>
                  <a:pt x="429" y="542"/>
                  <a:pt x="543" y="429"/>
                  <a:pt x="543" y="290"/>
                </a:cubicBezTo>
                <a:cubicBezTo>
                  <a:pt x="543" y="151"/>
                  <a:pt x="429" y="38"/>
                  <a:pt x="291" y="38"/>
                </a:cubicBezTo>
                <a:cubicBezTo>
                  <a:pt x="291" y="0"/>
                  <a:pt x="291" y="0"/>
                  <a:pt x="291" y="0"/>
                </a:cubicBezTo>
                <a:cubicBezTo>
                  <a:pt x="451" y="0"/>
                  <a:pt x="581" y="130"/>
                  <a:pt x="581" y="290"/>
                </a:cubicBezTo>
                <a:cubicBezTo>
                  <a:pt x="581" y="450"/>
                  <a:pt x="451" y="581"/>
                  <a:pt x="291" y="581"/>
                </a:cubicBezTo>
                <a:close/>
              </a:path>
            </a:pathLst>
          </a:cu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6" name="Freeform 9"/>
          <p:cNvSpPr>
            <a:spLocks noEditPoints="1"/>
          </p:cNvSpPr>
          <p:nvPr/>
        </p:nvSpPr>
        <p:spPr bwMode="auto">
          <a:xfrm>
            <a:off x="6752020" y="3543085"/>
            <a:ext cx="528694" cy="528694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6162 h 379"/>
              <a:gd name="T4" fmla="*/ 327888 w 379"/>
              <a:gd name="T5" fmla="*/ 0 h 379"/>
              <a:gd name="T6" fmla="*/ 654050 w 379"/>
              <a:gd name="T7" fmla="*/ 326162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6162 h 379"/>
              <a:gd name="T14" fmla="*/ 327888 w 379"/>
              <a:gd name="T15" fmla="*/ 631616 h 379"/>
              <a:gd name="T16" fmla="*/ 631616 w 379"/>
              <a:gd name="T17" fmla="*/ 326162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89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89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89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89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7" name="Freeform 10"/>
          <p:cNvSpPr>
            <a:spLocks/>
          </p:cNvSpPr>
          <p:nvPr/>
        </p:nvSpPr>
        <p:spPr bwMode="auto">
          <a:xfrm>
            <a:off x="6724455" y="1655064"/>
            <a:ext cx="637770" cy="811006"/>
          </a:xfrm>
          <a:custGeom>
            <a:avLst/>
            <a:gdLst>
              <a:gd name="T0" fmla="*/ 288317 w 457"/>
              <a:gd name="T1" fmla="*/ 1003300 h 581"/>
              <a:gd name="T2" fmla="*/ 0 w 457"/>
              <a:gd name="T3" fmla="*/ 911777 h 581"/>
              <a:gd name="T4" fmla="*/ 37982 w 457"/>
              <a:gd name="T5" fmla="*/ 858245 h 581"/>
              <a:gd name="T6" fmla="*/ 288317 w 457"/>
              <a:gd name="T7" fmla="*/ 935953 h 581"/>
              <a:gd name="T8" fmla="*/ 723383 w 457"/>
              <a:gd name="T9" fmla="*/ 500787 h 581"/>
              <a:gd name="T10" fmla="*/ 288317 w 457"/>
              <a:gd name="T11" fmla="*/ 65620 h 581"/>
              <a:gd name="T12" fmla="*/ 288317 w 457"/>
              <a:gd name="T13" fmla="*/ 0 h 581"/>
              <a:gd name="T14" fmla="*/ 788988 w 457"/>
              <a:gd name="T15" fmla="*/ 500787 h 581"/>
              <a:gd name="T16" fmla="*/ 288317 w 457"/>
              <a:gd name="T17" fmla="*/ 1003300 h 581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457"/>
              <a:gd name="T28" fmla="*/ 0 h 581"/>
              <a:gd name="T29" fmla="*/ 457 w 457"/>
              <a:gd name="T30" fmla="*/ 581 h 581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457" h="581">
                <a:moveTo>
                  <a:pt x="167" y="581"/>
                </a:moveTo>
                <a:cubicBezTo>
                  <a:pt x="107" y="581"/>
                  <a:pt x="49" y="562"/>
                  <a:pt x="0" y="528"/>
                </a:cubicBezTo>
                <a:cubicBezTo>
                  <a:pt x="22" y="497"/>
                  <a:pt x="22" y="497"/>
                  <a:pt x="22" y="497"/>
                </a:cubicBezTo>
                <a:cubicBezTo>
                  <a:pt x="65" y="527"/>
                  <a:pt x="115" y="542"/>
                  <a:pt x="167" y="542"/>
                </a:cubicBezTo>
                <a:cubicBezTo>
                  <a:pt x="305" y="542"/>
                  <a:pt x="419" y="429"/>
                  <a:pt x="419" y="290"/>
                </a:cubicBezTo>
                <a:cubicBezTo>
                  <a:pt x="419" y="151"/>
                  <a:pt x="305" y="38"/>
                  <a:pt x="167" y="38"/>
                </a:cubicBezTo>
                <a:cubicBezTo>
                  <a:pt x="167" y="0"/>
                  <a:pt x="167" y="0"/>
                  <a:pt x="167" y="0"/>
                </a:cubicBezTo>
                <a:cubicBezTo>
                  <a:pt x="327" y="0"/>
                  <a:pt x="457" y="130"/>
                  <a:pt x="457" y="290"/>
                </a:cubicBezTo>
                <a:cubicBezTo>
                  <a:pt x="457" y="450"/>
                  <a:pt x="327" y="581"/>
                  <a:pt x="167" y="581"/>
                </a:cubicBezTo>
                <a:close/>
              </a:path>
            </a:pathLst>
          </a:custGeom>
          <a:solidFill>
            <a:srgbClr val="FFB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8" name="Freeform 11"/>
          <p:cNvSpPr>
            <a:spLocks noEditPoints="1"/>
          </p:cNvSpPr>
          <p:nvPr/>
        </p:nvSpPr>
        <p:spPr bwMode="auto">
          <a:xfrm>
            <a:off x="6671837" y="1796220"/>
            <a:ext cx="528694" cy="528694"/>
          </a:xfrm>
          <a:custGeom>
            <a:avLst/>
            <a:gdLst>
              <a:gd name="T0" fmla="*/ 327888 w 379"/>
              <a:gd name="T1" fmla="*/ 654050 h 379"/>
              <a:gd name="T2" fmla="*/ 0 w 379"/>
              <a:gd name="T3" fmla="*/ 326162 h 379"/>
              <a:gd name="T4" fmla="*/ 327888 w 379"/>
              <a:gd name="T5" fmla="*/ 0 h 379"/>
              <a:gd name="T6" fmla="*/ 654050 w 379"/>
              <a:gd name="T7" fmla="*/ 326162 h 379"/>
              <a:gd name="T8" fmla="*/ 327888 w 379"/>
              <a:gd name="T9" fmla="*/ 654050 h 379"/>
              <a:gd name="T10" fmla="*/ 327888 w 379"/>
              <a:gd name="T11" fmla="*/ 22434 h 379"/>
              <a:gd name="T12" fmla="*/ 22434 w 379"/>
              <a:gd name="T13" fmla="*/ 326162 h 379"/>
              <a:gd name="T14" fmla="*/ 327888 w 379"/>
              <a:gd name="T15" fmla="*/ 631616 h 379"/>
              <a:gd name="T16" fmla="*/ 631616 w 379"/>
              <a:gd name="T17" fmla="*/ 326162 h 379"/>
              <a:gd name="T18" fmla="*/ 327888 w 379"/>
              <a:gd name="T19" fmla="*/ 22434 h 37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379"/>
              <a:gd name="T31" fmla="*/ 0 h 379"/>
              <a:gd name="T32" fmla="*/ 379 w 379"/>
              <a:gd name="T33" fmla="*/ 379 h 379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379" h="379">
                <a:moveTo>
                  <a:pt x="190" y="379"/>
                </a:moveTo>
                <a:cubicBezTo>
                  <a:pt x="85" y="379"/>
                  <a:pt x="0" y="294"/>
                  <a:pt x="0" y="189"/>
                </a:cubicBezTo>
                <a:cubicBezTo>
                  <a:pt x="0" y="85"/>
                  <a:pt x="85" y="0"/>
                  <a:pt x="190" y="0"/>
                </a:cubicBezTo>
                <a:cubicBezTo>
                  <a:pt x="294" y="0"/>
                  <a:pt x="379" y="85"/>
                  <a:pt x="379" y="189"/>
                </a:cubicBezTo>
                <a:cubicBezTo>
                  <a:pt x="379" y="294"/>
                  <a:pt x="294" y="379"/>
                  <a:pt x="190" y="379"/>
                </a:cubicBezTo>
                <a:close/>
                <a:moveTo>
                  <a:pt x="190" y="13"/>
                </a:moveTo>
                <a:cubicBezTo>
                  <a:pt x="92" y="13"/>
                  <a:pt x="13" y="92"/>
                  <a:pt x="13" y="189"/>
                </a:cubicBezTo>
                <a:cubicBezTo>
                  <a:pt x="13" y="287"/>
                  <a:pt x="92" y="366"/>
                  <a:pt x="190" y="366"/>
                </a:cubicBezTo>
                <a:cubicBezTo>
                  <a:pt x="287" y="366"/>
                  <a:pt x="366" y="287"/>
                  <a:pt x="366" y="189"/>
                </a:cubicBezTo>
                <a:cubicBezTo>
                  <a:pt x="366" y="92"/>
                  <a:pt x="287" y="13"/>
                  <a:pt x="190" y="13"/>
                </a:cubicBezTo>
                <a:close/>
              </a:path>
            </a:pathLst>
          </a:custGeom>
          <a:solidFill>
            <a:srgbClr val="BBBB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Bell MT" panose="02020503060305020303" pitchFamily="18" charset="0"/>
            </a:endParaRPr>
          </a:p>
        </p:txBody>
      </p:sp>
      <p:sp>
        <p:nvSpPr>
          <p:cNvPr id="69" name="Rectangle 12"/>
          <p:cNvSpPr>
            <a:spLocks noChangeArrowheads="1"/>
          </p:cNvSpPr>
          <p:nvPr/>
        </p:nvSpPr>
        <p:spPr bwMode="auto">
          <a:xfrm>
            <a:off x="7633096" y="1920867"/>
            <a:ext cx="2162175" cy="23813"/>
          </a:xfrm>
          <a:prstGeom prst="rect">
            <a:avLst/>
          </a:prstGeom>
          <a:solidFill>
            <a:srgbClr val="FFB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70" name="Rectangle 13"/>
          <p:cNvSpPr>
            <a:spLocks noChangeArrowheads="1"/>
          </p:cNvSpPr>
          <p:nvPr/>
        </p:nvSpPr>
        <p:spPr bwMode="auto">
          <a:xfrm>
            <a:off x="7713279" y="3623282"/>
            <a:ext cx="2162175" cy="23813"/>
          </a:xfrm>
          <a:prstGeom prst="rect">
            <a:avLst/>
          </a:prstGeom>
          <a:solidFill>
            <a:srgbClr val="005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71" name="Rectangle 14"/>
          <p:cNvSpPr>
            <a:spLocks noChangeArrowheads="1"/>
          </p:cNvSpPr>
          <p:nvPr/>
        </p:nvSpPr>
        <p:spPr bwMode="auto">
          <a:xfrm>
            <a:off x="7708119" y="5337768"/>
            <a:ext cx="2162175" cy="23813"/>
          </a:xfrm>
          <a:prstGeom prst="rect">
            <a:avLst/>
          </a:prstGeom>
          <a:solidFill>
            <a:srgbClr val="FF37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800">
              <a:latin typeface="Bell MT" panose="02020503060305020303" pitchFamily="18" charset="0"/>
            </a:endParaRPr>
          </a:p>
        </p:txBody>
      </p:sp>
      <p:sp>
        <p:nvSpPr>
          <p:cNvPr id="72" name="TextBox 498"/>
          <p:cNvSpPr txBox="1">
            <a:spLocks noChangeArrowheads="1"/>
          </p:cNvSpPr>
          <p:nvPr/>
        </p:nvSpPr>
        <p:spPr bwMode="auto">
          <a:xfrm>
            <a:off x="7610854" y="1573205"/>
            <a:ext cx="1592295" cy="388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7000"/>
              </a:lnSpc>
              <a:spcBef>
                <a:spcPts val="200"/>
              </a:spcBef>
              <a:buNone/>
            </a:pPr>
            <a:r>
              <a:rPr lang="en-US" sz="1800" b="1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Alarm System</a:t>
            </a:r>
            <a:endParaRPr lang="en-US" sz="1400" b="1" dirty="0">
              <a:solidFill>
                <a:srgbClr val="1F4D78"/>
              </a:solidFill>
              <a:effectLst/>
              <a:latin typeface="Bell MT" panose="0202050306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TextBox 499"/>
          <p:cNvSpPr txBox="1">
            <a:spLocks noChangeArrowheads="1"/>
          </p:cNvSpPr>
          <p:nvPr/>
        </p:nvSpPr>
        <p:spPr bwMode="auto">
          <a:xfrm>
            <a:off x="7547371" y="2001830"/>
            <a:ext cx="28575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>
              <a:buNone/>
            </a:pPr>
            <a:r>
              <a:rPr lang="en-US" sz="1200" dirty="0">
                <a:latin typeface="Bell MT" panose="02020503060305020303" pitchFamily="18" charset="0"/>
              </a:rPr>
              <a:t>The system shall be equipped with an alarm system to alert homeowners of potential security threats.</a:t>
            </a:r>
          </a:p>
        </p:txBody>
      </p:sp>
      <p:sp>
        <p:nvSpPr>
          <p:cNvPr id="74" name="TextBox 500"/>
          <p:cNvSpPr txBox="1">
            <a:spLocks noChangeArrowheads="1"/>
          </p:cNvSpPr>
          <p:nvPr/>
        </p:nvSpPr>
        <p:spPr bwMode="auto">
          <a:xfrm>
            <a:off x="6618684" y="1912104"/>
            <a:ext cx="6429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04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75" name="TextBox 501"/>
          <p:cNvSpPr txBox="1">
            <a:spLocks noChangeArrowheads="1"/>
          </p:cNvSpPr>
          <p:nvPr/>
        </p:nvSpPr>
        <p:spPr bwMode="auto">
          <a:xfrm>
            <a:off x="7660349" y="3274032"/>
            <a:ext cx="1635384" cy="388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7000"/>
              </a:lnSpc>
              <a:spcBef>
                <a:spcPts val="200"/>
              </a:spcBef>
              <a:buNone/>
            </a:pPr>
            <a:r>
              <a:rPr lang="en-US" sz="1800" b="1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endParaRPr lang="en-US" sz="1400" b="1" dirty="0">
              <a:solidFill>
                <a:srgbClr val="1F4D78"/>
              </a:solidFill>
              <a:effectLst/>
              <a:latin typeface="Bell MT" panose="0202050306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TextBox 502"/>
          <p:cNvSpPr txBox="1">
            <a:spLocks noChangeArrowheads="1"/>
          </p:cNvSpPr>
          <p:nvPr/>
        </p:nvSpPr>
        <p:spPr bwMode="auto">
          <a:xfrm>
            <a:off x="7627554" y="3702657"/>
            <a:ext cx="28575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>
              <a:buNone/>
            </a:pPr>
            <a:r>
              <a:rPr lang="en-US" sz="1200" dirty="0">
                <a:latin typeface="Bell MT" panose="02020503060305020303" pitchFamily="18" charset="0"/>
              </a:rPr>
              <a:t>The system shall feature a user-friendly interface accessible via web and mobile applications.</a:t>
            </a:r>
          </a:p>
        </p:txBody>
      </p:sp>
      <p:sp>
        <p:nvSpPr>
          <p:cNvPr id="77" name="TextBox 503"/>
          <p:cNvSpPr txBox="1">
            <a:spLocks noChangeArrowheads="1"/>
          </p:cNvSpPr>
          <p:nvPr/>
        </p:nvSpPr>
        <p:spPr bwMode="auto">
          <a:xfrm>
            <a:off x="6698867" y="3631220"/>
            <a:ext cx="642937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05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78" name="TextBox 504"/>
          <p:cNvSpPr txBox="1">
            <a:spLocks noChangeArrowheads="1"/>
          </p:cNvSpPr>
          <p:nvPr/>
        </p:nvSpPr>
        <p:spPr bwMode="auto">
          <a:xfrm>
            <a:off x="7671869" y="4975326"/>
            <a:ext cx="25061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1800" b="1" dirty="0" smtClean="0">
                <a:solidFill>
                  <a:srgbClr val="0D0D0D"/>
                </a:solidFill>
                <a:effectLst/>
                <a:latin typeface="Bell MT" panose="020205030603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 Administration</a:t>
            </a:r>
            <a:endParaRPr lang="ru-RU" sz="1800" b="1" dirty="0">
              <a:solidFill>
                <a:srgbClr val="424242"/>
              </a:solidFill>
              <a:latin typeface="Arial" panose="020B0604020202020204" pitchFamily="34" charset="0"/>
            </a:endParaRPr>
          </a:p>
        </p:txBody>
      </p:sp>
      <p:sp>
        <p:nvSpPr>
          <p:cNvPr id="79" name="TextBox 505"/>
          <p:cNvSpPr txBox="1">
            <a:spLocks noChangeArrowheads="1"/>
          </p:cNvSpPr>
          <p:nvPr/>
        </p:nvSpPr>
        <p:spPr bwMode="auto">
          <a:xfrm>
            <a:off x="7622394" y="5415556"/>
            <a:ext cx="28575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0">
              <a:buNone/>
            </a:pPr>
            <a:r>
              <a:rPr lang="en-US" sz="1200" dirty="0">
                <a:latin typeface="Bell MT" panose="02020503060305020303" pitchFamily="18" charset="0"/>
              </a:rPr>
              <a:t>The system shall provide administrative functionalities for configuring sensors, cameras, and user settings.</a:t>
            </a:r>
          </a:p>
        </p:txBody>
      </p:sp>
      <p:sp>
        <p:nvSpPr>
          <p:cNvPr id="80" name="TextBox 506"/>
          <p:cNvSpPr txBox="1">
            <a:spLocks noChangeArrowheads="1"/>
          </p:cNvSpPr>
          <p:nvPr/>
        </p:nvSpPr>
        <p:spPr bwMode="auto">
          <a:xfrm>
            <a:off x="6693707" y="5344118"/>
            <a:ext cx="642937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16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06</a:t>
            </a:r>
            <a:endParaRPr lang="ru-RU" sz="16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81" name="Rectangle 26"/>
          <p:cNvSpPr>
            <a:spLocks noChangeArrowheads="1"/>
          </p:cNvSpPr>
          <p:nvPr/>
        </p:nvSpPr>
        <p:spPr bwMode="auto">
          <a:xfrm>
            <a:off x="4076357" y="659789"/>
            <a:ext cx="284334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Bell MT" panose="02020503060305020303" pitchFamily="18" charset="0"/>
              </a:rPr>
              <a:t>Functional </a:t>
            </a:r>
            <a:r>
              <a:rPr lang="en-US" sz="2000" b="1" dirty="0">
                <a:solidFill>
                  <a:schemeClr val="tx2">
                    <a:lumMod val="50000"/>
                  </a:schemeClr>
                </a:solidFill>
                <a:latin typeface="Bell MT" panose="02020503060305020303" pitchFamily="18" charset="0"/>
              </a:rPr>
              <a:t>Requirements</a:t>
            </a:r>
            <a:endParaRPr lang="ru-RU" sz="2000" b="1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170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31"/>
          <p:cNvSpPr>
            <a:spLocks noChangeArrowheads="1"/>
          </p:cNvSpPr>
          <p:nvPr/>
        </p:nvSpPr>
        <p:spPr bwMode="auto">
          <a:xfrm>
            <a:off x="1030161" y="1630343"/>
            <a:ext cx="257175" cy="2587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18" name="Oval 32"/>
          <p:cNvSpPr>
            <a:spLocks noChangeArrowheads="1"/>
          </p:cNvSpPr>
          <p:nvPr/>
        </p:nvSpPr>
        <p:spPr bwMode="auto">
          <a:xfrm>
            <a:off x="1112711" y="1712893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19" name="Rectangle 45"/>
          <p:cNvSpPr>
            <a:spLocks noChangeArrowheads="1"/>
          </p:cNvSpPr>
          <p:nvPr/>
        </p:nvSpPr>
        <p:spPr bwMode="auto">
          <a:xfrm>
            <a:off x="1441323" y="1631931"/>
            <a:ext cx="875432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Reliability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20" name="TextBox 120"/>
          <p:cNvSpPr txBox="1">
            <a:spLocks noChangeArrowheads="1"/>
          </p:cNvSpPr>
          <p:nvPr/>
        </p:nvSpPr>
        <p:spPr bwMode="auto">
          <a:xfrm>
            <a:off x="1369886" y="1917681"/>
            <a:ext cx="33026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spcBef>
                <a:spcPct val="0"/>
              </a:spcBef>
            </a:pPr>
            <a:r>
              <a:rPr lang="en-US" sz="1200" dirty="0">
                <a:latin typeface="Bell MT" panose="02020503060305020303" pitchFamily="18" charset="0"/>
              </a:rPr>
              <a:t>The system should have a high level of reliability to ensure continuous monitoring and timely response to security events.</a:t>
            </a:r>
            <a:endParaRPr lang="ru-RU" sz="12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21" name="Oval 31"/>
          <p:cNvSpPr>
            <a:spLocks noChangeArrowheads="1"/>
          </p:cNvSpPr>
          <p:nvPr/>
        </p:nvSpPr>
        <p:spPr bwMode="auto">
          <a:xfrm>
            <a:off x="994570" y="2831106"/>
            <a:ext cx="257175" cy="258763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22" name="Oval 32"/>
          <p:cNvSpPr>
            <a:spLocks noChangeArrowheads="1"/>
          </p:cNvSpPr>
          <p:nvPr/>
        </p:nvSpPr>
        <p:spPr bwMode="auto">
          <a:xfrm>
            <a:off x="1077120" y="2913656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23" name="Rectangle 45"/>
          <p:cNvSpPr>
            <a:spLocks noChangeArrowheads="1"/>
          </p:cNvSpPr>
          <p:nvPr/>
        </p:nvSpPr>
        <p:spPr bwMode="auto">
          <a:xfrm>
            <a:off x="1405732" y="2832694"/>
            <a:ext cx="948529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 smtClean="0">
                <a:latin typeface="Bell MT" panose="02020503060305020303" pitchFamily="18" charset="0"/>
              </a:rPr>
              <a:t>Availability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24" name="TextBox 128"/>
          <p:cNvSpPr txBox="1">
            <a:spLocks noChangeArrowheads="1"/>
          </p:cNvSpPr>
          <p:nvPr/>
        </p:nvSpPr>
        <p:spPr bwMode="auto">
          <a:xfrm>
            <a:off x="1334295" y="3118444"/>
            <a:ext cx="346456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spcBef>
                <a:spcPct val="0"/>
              </a:spcBef>
            </a:pPr>
            <a:r>
              <a:rPr lang="en-US" sz="1200" dirty="0">
                <a:latin typeface="Bell MT" panose="02020503060305020303" pitchFamily="18" charset="0"/>
              </a:rPr>
              <a:t>Ensure that the monitoring system can handle a large number of simultaneous users or devices</a:t>
            </a:r>
            <a:r>
              <a:rPr lang="en-US" sz="1200" dirty="0" smtClean="0">
                <a:latin typeface="Bell MT" panose="02020503060305020303" pitchFamily="18" charset="0"/>
              </a:rPr>
              <a:t>.</a:t>
            </a:r>
          </a:p>
        </p:txBody>
      </p:sp>
      <p:sp>
        <p:nvSpPr>
          <p:cNvPr id="25" name="Oval 31"/>
          <p:cNvSpPr>
            <a:spLocks noChangeArrowheads="1"/>
          </p:cNvSpPr>
          <p:nvPr/>
        </p:nvSpPr>
        <p:spPr bwMode="auto">
          <a:xfrm>
            <a:off x="1030161" y="4999193"/>
            <a:ext cx="257175" cy="25876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26" name="Oval 32"/>
          <p:cNvSpPr>
            <a:spLocks noChangeArrowheads="1"/>
          </p:cNvSpPr>
          <p:nvPr/>
        </p:nvSpPr>
        <p:spPr bwMode="auto">
          <a:xfrm>
            <a:off x="1112711" y="5081743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27" name="Rectangle 45"/>
          <p:cNvSpPr>
            <a:spLocks noChangeArrowheads="1"/>
          </p:cNvSpPr>
          <p:nvPr/>
        </p:nvSpPr>
        <p:spPr bwMode="auto">
          <a:xfrm>
            <a:off x="1441323" y="5000781"/>
            <a:ext cx="762581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Usability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28" name="TextBox 132"/>
          <p:cNvSpPr txBox="1">
            <a:spLocks noChangeArrowheads="1"/>
          </p:cNvSpPr>
          <p:nvPr/>
        </p:nvSpPr>
        <p:spPr bwMode="auto">
          <a:xfrm>
            <a:off x="1369886" y="5286531"/>
            <a:ext cx="356787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/>
            <a:r>
              <a:rPr lang="en-US" sz="1200" dirty="0">
                <a:latin typeface="Bell MT" panose="02020503060305020303" pitchFamily="18" charset="0"/>
              </a:rPr>
              <a:t>The user interface should be intuitive and user-friendly for both homeowners and security personnel</a:t>
            </a:r>
            <a:r>
              <a:rPr lang="en-US" sz="1200" dirty="0" smtClean="0">
                <a:latin typeface="Bell MT" panose="02020503060305020303" pitchFamily="18" charset="0"/>
              </a:rPr>
              <a:t>.</a:t>
            </a:r>
            <a:endParaRPr lang="en-US" sz="1200" dirty="0">
              <a:latin typeface="Bell MT" panose="02020503060305020303" pitchFamily="18" charset="0"/>
            </a:endParaRPr>
          </a:p>
        </p:txBody>
      </p:sp>
      <p:sp>
        <p:nvSpPr>
          <p:cNvPr id="29" name="Oval 31"/>
          <p:cNvSpPr>
            <a:spLocks noChangeArrowheads="1"/>
          </p:cNvSpPr>
          <p:nvPr/>
        </p:nvSpPr>
        <p:spPr bwMode="auto">
          <a:xfrm>
            <a:off x="6721634" y="1630343"/>
            <a:ext cx="257175" cy="25876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0" name="Oval 32"/>
          <p:cNvSpPr>
            <a:spLocks noChangeArrowheads="1"/>
          </p:cNvSpPr>
          <p:nvPr/>
        </p:nvSpPr>
        <p:spPr bwMode="auto">
          <a:xfrm>
            <a:off x="6804184" y="1712893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1" name="Rectangle 45"/>
          <p:cNvSpPr>
            <a:spLocks noChangeArrowheads="1"/>
          </p:cNvSpPr>
          <p:nvPr/>
        </p:nvSpPr>
        <p:spPr bwMode="auto">
          <a:xfrm>
            <a:off x="7132796" y="1631931"/>
            <a:ext cx="695703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Security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32" name="TextBox 120"/>
          <p:cNvSpPr txBox="1">
            <a:spLocks noChangeArrowheads="1"/>
          </p:cNvSpPr>
          <p:nvPr/>
        </p:nvSpPr>
        <p:spPr bwMode="auto">
          <a:xfrm>
            <a:off x="7061359" y="1917681"/>
            <a:ext cx="35434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/>
            <a:r>
              <a:rPr lang="en-US" sz="1200" dirty="0">
                <a:latin typeface="Bell MT" panose="02020503060305020303" pitchFamily="18" charset="0"/>
              </a:rPr>
              <a:t>The system should </a:t>
            </a:r>
            <a:r>
              <a:rPr lang="en-US" sz="1200" dirty="0" smtClean="0">
                <a:latin typeface="Bell MT" panose="02020503060305020303" pitchFamily="18" charset="0"/>
              </a:rPr>
              <a:t>implement </a:t>
            </a:r>
            <a:r>
              <a:rPr lang="en-US" sz="1200" dirty="0">
                <a:latin typeface="Bell MT" panose="02020503060305020303" pitchFamily="18" charset="0"/>
              </a:rPr>
              <a:t>robust security measures to prevent unauthorized access to sensitive data</a:t>
            </a:r>
            <a:r>
              <a:rPr lang="en-US" sz="1200" dirty="0" smtClean="0">
                <a:latin typeface="Bell MT" panose="02020503060305020303" pitchFamily="18" charset="0"/>
              </a:rPr>
              <a:t>.</a:t>
            </a:r>
            <a:endParaRPr lang="en-US" sz="1200" dirty="0">
              <a:latin typeface="Bell MT" panose="02020503060305020303" pitchFamily="18" charset="0"/>
            </a:endParaRPr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6721634" y="3884156"/>
            <a:ext cx="257175" cy="25876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6804184" y="3966706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5" name="Rectangle 45"/>
          <p:cNvSpPr>
            <a:spLocks noChangeArrowheads="1"/>
          </p:cNvSpPr>
          <p:nvPr/>
        </p:nvSpPr>
        <p:spPr bwMode="auto">
          <a:xfrm>
            <a:off x="7132796" y="3885744"/>
            <a:ext cx="1297984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Maintainability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36" name="TextBox 128"/>
          <p:cNvSpPr txBox="1">
            <a:spLocks noChangeArrowheads="1"/>
          </p:cNvSpPr>
          <p:nvPr/>
        </p:nvSpPr>
        <p:spPr bwMode="auto">
          <a:xfrm>
            <a:off x="7061358" y="4171494"/>
            <a:ext cx="307019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spcBef>
                <a:spcPct val="0"/>
              </a:spcBef>
            </a:pPr>
            <a:r>
              <a:rPr lang="en-US" sz="1200" dirty="0">
                <a:latin typeface="Bell MT" panose="02020503060305020303" pitchFamily="18" charset="0"/>
              </a:rPr>
              <a:t>The system should be easy to maintain and update, with minimal disruption to ongoing monitoring activities.</a:t>
            </a:r>
            <a:endParaRPr lang="ru-RU" sz="12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37" name="Oval 31"/>
          <p:cNvSpPr>
            <a:spLocks noChangeArrowheads="1"/>
          </p:cNvSpPr>
          <p:nvPr/>
        </p:nvSpPr>
        <p:spPr bwMode="auto">
          <a:xfrm>
            <a:off x="6721634" y="4997605"/>
            <a:ext cx="257175" cy="25876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8" name="Oval 32"/>
          <p:cNvSpPr>
            <a:spLocks noChangeArrowheads="1"/>
          </p:cNvSpPr>
          <p:nvPr/>
        </p:nvSpPr>
        <p:spPr bwMode="auto">
          <a:xfrm>
            <a:off x="6804184" y="5080155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39" name="Rectangle 45"/>
          <p:cNvSpPr>
            <a:spLocks noChangeArrowheads="1"/>
          </p:cNvSpPr>
          <p:nvPr/>
        </p:nvSpPr>
        <p:spPr bwMode="auto">
          <a:xfrm>
            <a:off x="7132796" y="4999193"/>
            <a:ext cx="3119124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Integration with Emergency Services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40" name="TextBox 132"/>
          <p:cNvSpPr txBox="1">
            <a:spLocks noChangeArrowheads="1"/>
          </p:cNvSpPr>
          <p:nvPr/>
        </p:nvSpPr>
        <p:spPr bwMode="auto">
          <a:xfrm>
            <a:off x="7061358" y="5284943"/>
            <a:ext cx="323478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spcBef>
                <a:spcPct val="0"/>
              </a:spcBef>
            </a:pPr>
            <a:r>
              <a:rPr lang="en-US" sz="1200" dirty="0">
                <a:latin typeface="Bell MT" panose="02020503060305020303" pitchFamily="18" charset="0"/>
              </a:rPr>
              <a:t>The system should have the capability to integrate with local emergency services for rapid response to security incidents.</a:t>
            </a:r>
            <a:r>
              <a:rPr lang="en-US" sz="1200" dirty="0" smtClean="0">
                <a:solidFill>
                  <a:srgbClr val="2A2A2A"/>
                </a:solidFill>
                <a:latin typeface="Bell MT" panose="02020503060305020303" pitchFamily="18" charset="0"/>
              </a:rPr>
              <a:t>. </a:t>
            </a:r>
            <a:endParaRPr lang="ru-RU" sz="12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41" name="Oval 31"/>
          <p:cNvSpPr>
            <a:spLocks noChangeArrowheads="1"/>
          </p:cNvSpPr>
          <p:nvPr/>
        </p:nvSpPr>
        <p:spPr bwMode="auto">
          <a:xfrm>
            <a:off x="1030161" y="3884156"/>
            <a:ext cx="257175" cy="25876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42" name="Oval 32"/>
          <p:cNvSpPr>
            <a:spLocks noChangeArrowheads="1"/>
          </p:cNvSpPr>
          <p:nvPr/>
        </p:nvSpPr>
        <p:spPr bwMode="auto">
          <a:xfrm>
            <a:off x="1112711" y="3966706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43" name="Rectangle 45"/>
          <p:cNvSpPr>
            <a:spLocks noChangeArrowheads="1"/>
          </p:cNvSpPr>
          <p:nvPr/>
        </p:nvSpPr>
        <p:spPr bwMode="auto">
          <a:xfrm>
            <a:off x="1441323" y="3885744"/>
            <a:ext cx="1066189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 smtClean="0">
                <a:latin typeface="Bell MT" panose="02020503060305020303" pitchFamily="18" charset="0"/>
              </a:rPr>
              <a:t>Performance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44" name="TextBox 128"/>
          <p:cNvSpPr txBox="1">
            <a:spLocks noChangeArrowheads="1"/>
          </p:cNvSpPr>
          <p:nvPr/>
        </p:nvSpPr>
        <p:spPr bwMode="auto">
          <a:xfrm>
            <a:off x="1369886" y="4171494"/>
            <a:ext cx="346456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>
              <a:spcBef>
                <a:spcPct val="0"/>
              </a:spcBef>
            </a:pPr>
            <a:r>
              <a:rPr lang="en-US" sz="1200" dirty="0" smtClean="0">
                <a:latin typeface="Bell MT" panose="02020503060305020303" pitchFamily="18" charset="0"/>
              </a:rPr>
              <a:t>It </a:t>
            </a:r>
            <a:r>
              <a:rPr lang="en-US" sz="1200" dirty="0">
                <a:latin typeface="Bell MT" panose="02020503060305020303" pitchFamily="18" charset="0"/>
              </a:rPr>
              <a:t>should be able to handle a large volume of data, such as video feeds, without compromising performance.</a:t>
            </a:r>
            <a:endParaRPr lang="ru-RU" sz="1200" dirty="0">
              <a:solidFill>
                <a:srgbClr val="2A2A2A"/>
              </a:solidFill>
              <a:latin typeface="Arial" panose="020B0604020202020204" pitchFamily="34" charset="0"/>
            </a:endParaRPr>
          </a:p>
        </p:txBody>
      </p:sp>
      <p:sp>
        <p:nvSpPr>
          <p:cNvPr id="45" name="Oval 31"/>
          <p:cNvSpPr>
            <a:spLocks noChangeArrowheads="1"/>
          </p:cNvSpPr>
          <p:nvPr/>
        </p:nvSpPr>
        <p:spPr bwMode="auto">
          <a:xfrm>
            <a:off x="6721634" y="2705398"/>
            <a:ext cx="257175" cy="258763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46" name="Oval 32"/>
          <p:cNvSpPr>
            <a:spLocks noChangeArrowheads="1"/>
          </p:cNvSpPr>
          <p:nvPr/>
        </p:nvSpPr>
        <p:spPr bwMode="auto">
          <a:xfrm>
            <a:off x="6804184" y="2787948"/>
            <a:ext cx="92075" cy="92075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sz="1200">
              <a:latin typeface="Bell MT" panose="02020503060305020303" pitchFamily="18" charset="0"/>
            </a:endParaRPr>
          </a:p>
        </p:txBody>
      </p:sp>
      <p:sp>
        <p:nvSpPr>
          <p:cNvPr id="47" name="Rectangle 45"/>
          <p:cNvSpPr>
            <a:spLocks noChangeArrowheads="1"/>
          </p:cNvSpPr>
          <p:nvPr/>
        </p:nvSpPr>
        <p:spPr bwMode="auto">
          <a:xfrm>
            <a:off x="7132796" y="2706986"/>
            <a:ext cx="987450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1500" b="1" dirty="0">
                <a:latin typeface="Bell MT" panose="02020503060305020303" pitchFamily="18" charset="0"/>
              </a:rPr>
              <a:t>Compliance</a:t>
            </a:r>
            <a:endParaRPr lang="ru-RU" sz="1500" dirty="0">
              <a:latin typeface="Arial" panose="020B0604020202020204" pitchFamily="34" charset="0"/>
            </a:endParaRPr>
          </a:p>
        </p:txBody>
      </p:sp>
      <p:sp>
        <p:nvSpPr>
          <p:cNvPr id="48" name="TextBox 128"/>
          <p:cNvSpPr txBox="1">
            <a:spLocks noChangeArrowheads="1"/>
          </p:cNvSpPr>
          <p:nvPr/>
        </p:nvSpPr>
        <p:spPr bwMode="auto">
          <a:xfrm>
            <a:off x="7061359" y="2992736"/>
            <a:ext cx="36166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171450" indent="-171450"/>
            <a:r>
              <a:rPr lang="en-US" sz="1200" dirty="0">
                <a:latin typeface="Bell MT" panose="02020503060305020303" pitchFamily="18" charset="0"/>
              </a:rPr>
              <a:t>The system should comply with relevant privacy regulations and </a:t>
            </a:r>
            <a:r>
              <a:rPr lang="en-US" sz="1200" dirty="0" smtClean="0">
                <a:latin typeface="Bell MT" panose="02020503060305020303" pitchFamily="18" charset="0"/>
              </a:rPr>
              <a:t>standards.</a:t>
            </a:r>
          </a:p>
        </p:txBody>
      </p:sp>
      <p:sp>
        <p:nvSpPr>
          <p:cNvPr id="49" name="Rectangle 26"/>
          <p:cNvSpPr>
            <a:spLocks noChangeArrowheads="1"/>
          </p:cNvSpPr>
          <p:nvPr/>
        </p:nvSpPr>
        <p:spPr bwMode="auto">
          <a:xfrm>
            <a:off x="3868505" y="540570"/>
            <a:ext cx="34108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2000" b="1" dirty="0" smtClean="0">
                <a:latin typeface="Bell MT" panose="02020503060305020303" pitchFamily="18" charset="0"/>
              </a:rPr>
              <a:t>Non-Functional Requirements</a:t>
            </a:r>
            <a:endParaRPr lang="ru-RU" sz="2000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11176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  <p:bldP spid="20" grpId="0"/>
      <p:bldP spid="21" grpId="0" animBg="1"/>
      <p:bldP spid="22" grpId="0" animBg="1"/>
      <p:bldP spid="23" grpId="0"/>
      <p:bldP spid="24" grpId="0"/>
      <p:bldP spid="25" grpId="0" animBg="1"/>
      <p:bldP spid="26" grpId="0" animBg="1"/>
      <p:bldP spid="27" grpId="0"/>
      <p:bldP spid="28" grpId="0"/>
      <p:bldP spid="29" grpId="0" animBg="1"/>
      <p:bldP spid="30" grpId="0" animBg="1"/>
      <p:bldP spid="31" grpId="0"/>
      <p:bldP spid="32" grpId="0"/>
      <p:bldP spid="33" grpId="0" animBg="1"/>
      <p:bldP spid="34" grpId="0" animBg="1"/>
      <p:bldP spid="35" grpId="0"/>
      <p:bldP spid="36" grpId="0"/>
      <p:bldP spid="37" grpId="0" animBg="1"/>
      <p:bldP spid="38" grpId="0" animBg="1"/>
      <p:bldP spid="39" grpId="0"/>
      <p:bldP spid="40" grpId="0"/>
      <p:bldP spid="41" grpId="0" animBg="1"/>
      <p:bldP spid="42" grpId="0" animBg="1"/>
      <p:bldP spid="43" grpId="0"/>
      <p:bldP spid="44" grpId="0"/>
      <p:bldP spid="45" grpId="0" animBg="1"/>
      <p:bldP spid="46" grpId="0" animBg="1"/>
      <p:bldP spid="4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234" y="987552"/>
            <a:ext cx="3839196" cy="3529584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3769327" y="4862822"/>
            <a:ext cx="448071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None/>
            </a:pPr>
            <a:r>
              <a:rPr lang="en-US" sz="3000" b="1" dirty="0" smtClean="0">
                <a:solidFill>
                  <a:schemeClr val="accent2">
                    <a:lumMod val="50000"/>
                  </a:schemeClr>
                </a:solidFill>
                <a:latin typeface="Baskerville Old Face" panose="02020602080505020303" pitchFamily="18" charset="0"/>
              </a:rPr>
              <a:t>Development  Methodology</a:t>
            </a:r>
            <a:endParaRPr lang="ru-RU" sz="30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06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791</Words>
  <Application>Microsoft Office PowerPoint</Application>
  <PresentationFormat>Widescreen</PresentationFormat>
  <Paragraphs>253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Baskerville Old Face</vt:lpstr>
      <vt:lpstr>Bell MT</vt:lpstr>
      <vt:lpstr>Bodoni MT</vt:lpstr>
      <vt:lpstr>Bodoni MT Black</vt:lpstr>
      <vt:lpstr>Calibri</vt:lpstr>
      <vt:lpstr>Calibri Light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Meftah</cp:lastModifiedBy>
  <cp:revision>48</cp:revision>
  <dcterms:created xsi:type="dcterms:W3CDTF">2024-02-19T16:30:28Z</dcterms:created>
  <dcterms:modified xsi:type="dcterms:W3CDTF">2024-05-06T18:04:07Z</dcterms:modified>
</cp:coreProperties>
</file>

<file path=docProps/thumbnail.jpeg>
</file>